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8" r:id="rId3"/>
    <p:sldId id="279" r:id="rId4"/>
    <p:sldId id="263" r:id="rId5"/>
    <p:sldId id="267" r:id="rId6"/>
    <p:sldId id="268" r:id="rId7"/>
    <p:sldId id="269" r:id="rId8"/>
    <p:sldId id="272" r:id="rId9"/>
    <p:sldId id="273" r:id="rId10"/>
    <p:sldId id="270" r:id="rId11"/>
    <p:sldId id="274" r:id="rId12"/>
    <p:sldId id="275" r:id="rId13"/>
    <p:sldId id="346" r:id="rId14"/>
    <p:sldId id="343" r:id="rId15"/>
    <p:sldId id="276" r:id="rId16"/>
    <p:sldId id="277" r:id="rId17"/>
    <p:sldId id="345" r:id="rId18"/>
    <p:sldId id="342" r:id="rId19"/>
    <p:sldId id="344" r:id="rId20"/>
    <p:sldId id="264" r:id="rId21"/>
  </p:sldIdLst>
  <p:sldSz cx="12192000" cy="6858000"/>
  <p:notesSz cx="6889750"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2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409" autoAdjust="0"/>
  </p:normalViewPr>
  <p:slideViewPr>
    <p:cSldViewPr snapToGrid="0" showGuides="1">
      <p:cViewPr varScale="1">
        <p:scale>
          <a:sx n="100" d="100"/>
          <a:sy n="100" d="100"/>
        </p:scale>
        <p:origin x="163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5558" cy="5028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597" y="0"/>
            <a:ext cx="2985558" cy="502835"/>
          </a:xfrm>
          <a:prstGeom prst="rect">
            <a:avLst/>
          </a:prstGeom>
        </p:spPr>
        <p:txBody>
          <a:bodyPr vert="horz" lIns="91440" tIns="45720" rIns="91440" bIns="45720" rtlCol="0"/>
          <a:lstStyle>
            <a:lvl1pPr algn="r">
              <a:defRPr sz="1200"/>
            </a:lvl1pPr>
          </a:lstStyle>
          <a:p>
            <a:fld id="{D0E3D30D-4938-40AC-BDF3-2F44D3DEB541}" type="datetimeFigureOut">
              <a:rPr lang="fr-FR" smtClean="0"/>
              <a:t>23/06/2024</a:t>
            </a:fld>
            <a:endParaRPr lang="fr-FR"/>
          </a:p>
        </p:txBody>
      </p:sp>
      <p:sp>
        <p:nvSpPr>
          <p:cNvPr id="4" name="Espace réservé de l'image des diapositives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975" y="4823034"/>
            <a:ext cx="5511800" cy="394611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519055"/>
            <a:ext cx="2985558" cy="5028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597" y="9519055"/>
            <a:ext cx="2985558" cy="502834"/>
          </a:xfrm>
          <a:prstGeom prst="rect">
            <a:avLst/>
          </a:prstGeom>
        </p:spPr>
        <p:txBody>
          <a:bodyPr vert="horz" lIns="91440" tIns="45720" rIns="91440" bIns="45720" rtlCol="0" anchor="b"/>
          <a:lstStyle>
            <a:lvl1pPr algn="r">
              <a:defRPr sz="1200"/>
            </a:lvl1pPr>
          </a:lstStyle>
          <a:p>
            <a:fld id="{7E42C414-C3AC-4C3D-903A-CF5287AF0799}" type="slidenum">
              <a:rPr lang="fr-FR" smtClean="0"/>
              <a:t>‹N°›</a:t>
            </a:fld>
            <a:endParaRPr lang="fr-FR"/>
          </a:p>
        </p:txBody>
      </p:sp>
    </p:spTree>
    <p:extLst>
      <p:ext uri="{BB962C8B-B14F-4D97-AF65-F5344CB8AC3E}">
        <p14:creationId xmlns:p14="http://schemas.microsoft.com/office/powerpoint/2010/main" val="12463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E42C414-C3AC-4C3D-903A-CF5287AF0799}" type="slidenum">
              <a:rPr lang="fr-FR" smtClean="0"/>
              <a:t>4</a:t>
            </a:fld>
            <a:endParaRPr lang="fr-FR"/>
          </a:p>
        </p:txBody>
      </p:sp>
    </p:spTree>
    <p:extLst>
      <p:ext uri="{BB962C8B-B14F-4D97-AF65-F5344CB8AC3E}">
        <p14:creationId xmlns:p14="http://schemas.microsoft.com/office/powerpoint/2010/main" val="187516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920F4-8D85-26FB-2514-8272DC8C1F8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48D890-71E7-3959-66CF-4160D2F29C7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CC99E3-E6BE-6641-E249-115307E0C9B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481E064-98D6-F3ED-7FEF-0F3EAE4C9F90}"/>
              </a:ext>
            </a:extLst>
          </p:cNvPr>
          <p:cNvSpPr>
            <a:spLocks noGrp="1"/>
          </p:cNvSpPr>
          <p:nvPr>
            <p:ph type="sldNum" sz="quarter" idx="5"/>
          </p:nvPr>
        </p:nvSpPr>
        <p:spPr/>
        <p:txBody>
          <a:bodyPr/>
          <a:lstStyle/>
          <a:p>
            <a:fld id="{7E42C414-C3AC-4C3D-903A-CF5287AF0799}" type="slidenum">
              <a:rPr lang="fr-FR" smtClean="0"/>
              <a:t>18</a:t>
            </a:fld>
            <a:endParaRPr lang="fr-FR"/>
          </a:p>
        </p:txBody>
      </p:sp>
    </p:spTree>
    <p:extLst>
      <p:ext uri="{BB962C8B-B14F-4D97-AF65-F5344CB8AC3E}">
        <p14:creationId xmlns:p14="http://schemas.microsoft.com/office/powerpoint/2010/main" val="3083006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920F4-8D85-26FB-2514-8272DC8C1F8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48D890-71E7-3959-66CF-4160D2F29C7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CC99E3-E6BE-6641-E249-115307E0C9B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481E064-98D6-F3ED-7FEF-0F3EAE4C9F90}"/>
              </a:ext>
            </a:extLst>
          </p:cNvPr>
          <p:cNvSpPr>
            <a:spLocks noGrp="1"/>
          </p:cNvSpPr>
          <p:nvPr>
            <p:ph type="sldNum" sz="quarter" idx="5"/>
          </p:nvPr>
        </p:nvSpPr>
        <p:spPr/>
        <p:txBody>
          <a:bodyPr/>
          <a:lstStyle/>
          <a:p>
            <a:fld id="{7E42C414-C3AC-4C3D-903A-CF5287AF0799}" type="slidenum">
              <a:rPr lang="fr-FR" smtClean="0"/>
              <a:t>19</a:t>
            </a:fld>
            <a:endParaRPr lang="fr-FR"/>
          </a:p>
        </p:txBody>
      </p:sp>
    </p:spTree>
    <p:extLst>
      <p:ext uri="{BB962C8B-B14F-4D97-AF65-F5344CB8AC3E}">
        <p14:creationId xmlns:p14="http://schemas.microsoft.com/office/powerpoint/2010/main" val="372700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E42C414-C3AC-4C3D-903A-CF5287AF0799}" type="slidenum">
              <a:rPr lang="fr-FR" smtClean="0"/>
              <a:t>6</a:t>
            </a:fld>
            <a:endParaRPr lang="fr-FR"/>
          </a:p>
        </p:txBody>
      </p:sp>
    </p:spTree>
    <p:extLst>
      <p:ext uri="{BB962C8B-B14F-4D97-AF65-F5344CB8AC3E}">
        <p14:creationId xmlns:p14="http://schemas.microsoft.com/office/powerpoint/2010/main" val="208530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7D7E5-2A35-A6CE-4714-5C1AA292980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DD0A84-41F7-6276-FF07-CA30A1C0CC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98C18A7-C213-94FF-85CC-7EEC5EF6993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1BAF461-1D82-85D1-179C-53483678923F}"/>
              </a:ext>
            </a:extLst>
          </p:cNvPr>
          <p:cNvSpPr>
            <a:spLocks noGrp="1"/>
          </p:cNvSpPr>
          <p:nvPr>
            <p:ph type="sldNum" sz="quarter" idx="5"/>
          </p:nvPr>
        </p:nvSpPr>
        <p:spPr/>
        <p:txBody>
          <a:bodyPr/>
          <a:lstStyle/>
          <a:p>
            <a:fld id="{7E42C414-C3AC-4C3D-903A-CF5287AF0799}" type="slidenum">
              <a:rPr lang="fr-FR" smtClean="0"/>
              <a:t>8</a:t>
            </a:fld>
            <a:endParaRPr lang="fr-FR"/>
          </a:p>
        </p:txBody>
      </p:sp>
    </p:spTree>
    <p:extLst>
      <p:ext uri="{BB962C8B-B14F-4D97-AF65-F5344CB8AC3E}">
        <p14:creationId xmlns:p14="http://schemas.microsoft.com/office/powerpoint/2010/main" val="339361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69867-3B44-4FDC-57EE-CE8938D7CCB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8C15C0-4B4D-7E67-C189-7C25FF1DD3C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7A3CE7B-8FD1-5130-3BA0-7DBB75367C4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568A2C9-76C6-F3C1-1F71-6982EE428C8C}"/>
              </a:ext>
            </a:extLst>
          </p:cNvPr>
          <p:cNvSpPr>
            <a:spLocks noGrp="1"/>
          </p:cNvSpPr>
          <p:nvPr>
            <p:ph type="sldNum" sz="quarter" idx="5"/>
          </p:nvPr>
        </p:nvSpPr>
        <p:spPr/>
        <p:txBody>
          <a:bodyPr/>
          <a:lstStyle/>
          <a:p>
            <a:fld id="{7E42C414-C3AC-4C3D-903A-CF5287AF0799}" type="slidenum">
              <a:rPr lang="fr-FR" smtClean="0"/>
              <a:t>9</a:t>
            </a:fld>
            <a:endParaRPr lang="fr-FR"/>
          </a:p>
        </p:txBody>
      </p:sp>
    </p:spTree>
    <p:extLst>
      <p:ext uri="{BB962C8B-B14F-4D97-AF65-F5344CB8AC3E}">
        <p14:creationId xmlns:p14="http://schemas.microsoft.com/office/powerpoint/2010/main" val="27144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5C727-25C6-A792-D502-2E327A36484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C5A280-A089-36BF-2B85-A9726445546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50E5669-F168-5C55-53B5-6049A477A95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B3E26DB-A829-8687-2305-5BE719BEF682}"/>
              </a:ext>
            </a:extLst>
          </p:cNvPr>
          <p:cNvSpPr>
            <a:spLocks noGrp="1"/>
          </p:cNvSpPr>
          <p:nvPr>
            <p:ph type="sldNum" sz="quarter" idx="5"/>
          </p:nvPr>
        </p:nvSpPr>
        <p:spPr/>
        <p:txBody>
          <a:bodyPr/>
          <a:lstStyle/>
          <a:p>
            <a:fld id="{7E42C414-C3AC-4C3D-903A-CF5287AF0799}" type="slidenum">
              <a:rPr lang="fr-FR" smtClean="0"/>
              <a:t>13</a:t>
            </a:fld>
            <a:endParaRPr lang="fr-FR"/>
          </a:p>
        </p:txBody>
      </p:sp>
    </p:spTree>
    <p:extLst>
      <p:ext uri="{BB962C8B-B14F-4D97-AF65-F5344CB8AC3E}">
        <p14:creationId xmlns:p14="http://schemas.microsoft.com/office/powerpoint/2010/main" val="213879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5C727-25C6-A792-D502-2E327A36484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C5A280-A089-36BF-2B85-A9726445546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50E5669-F168-5C55-53B5-6049A477A95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B3E26DB-A829-8687-2305-5BE719BEF682}"/>
              </a:ext>
            </a:extLst>
          </p:cNvPr>
          <p:cNvSpPr>
            <a:spLocks noGrp="1"/>
          </p:cNvSpPr>
          <p:nvPr>
            <p:ph type="sldNum" sz="quarter" idx="5"/>
          </p:nvPr>
        </p:nvSpPr>
        <p:spPr/>
        <p:txBody>
          <a:bodyPr/>
          <a:lstStyle/>
          <a:p>
            <a:fld id="{7E42C414-C3AC-4C3D-903A-CF5287AF0799}" type="slidenum">
              <a:rPr lang="fr-FR" smtClean="0"/>
              <a:t>14</a:t>
            </a:fld>
            <a:endParaRPr lang="fr-FR"/>
          </a:p>
        </p:txBody>
      </p:sp>
    </p:spTree>
    <p:extLst>
      <p:ext uri="{BB962C8B-B14F-4D97-AF65-F5344CB8AC3E}">
        <p14:creationId xmlns:p14="http://schemas.microsoft.com/office/powerpoint/2010/main" val="1463463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5C727-25C6-A792-D502-2E327A36484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C5A280-A089-36BF-2B85-A9726445546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50E5669-F168-5C55-53B5-6049A477A95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B3E26DB-A829-8687-2305-5BE719BEF682}"/>
              </a:ext>
            </a:extLst>
          </p:cNvPr>
          <p:cNvSpPr>
            <a:spLocks noGrp="1"/>
          </p:cNvSpPr>
          <p:nvPr>
            <p:ph type="sldNum" sz="quarter" idx="5"/>
          </p:nvPr>
        </p:nvSpPr>
        <p:spPr/>
        <p:txBody>
          <a:bodyPr/>
          <a:lstStyle/>
          <a:p>
            <a:fld id="{7E42C414-C3AC-4C3D-903A-CF5287AF0799}" type="slidenum">
              <a:rPr lang="fr-FR" smtClean="0"/>
              <a:t>15</a:t>
            </a:fld>
            <a:endParaRPr lang="fr-FR"/>
          </a:p>
        </p:txBody>
      </p:sp>
    </p:spTree>
    <p:extLst>
      <p:ext uri="{BB962C8B-B14F-4D97-AF65-F5344CB8AC3E}">
        <p14:creationId xmlns:p14="http://schemas.microsoft.com/office/powerpoint/2010/main" val="38670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920F4-8D85-26FB-2514-8272DC8C1F8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48D890-71E7-3959-66CF-4160D2F29C7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CC99E3-E6BE-6641-E249-115307E0C9B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481E064-98D6-F3ED-7FEF-0F3EAE4C9F90}"/>
              </a:ext>
            </a:extLst>
          </p:cNvPr>
          <p:cNvSpPr>
            <a:spLocks noGrp="1"/>
          </p:cNvSpPr>
          <p:nvPr>
            <p:ph type="sldNum" sz="quarter" idx="5"/>
          </p:nvPr>
        </p:nvSpPr>
        <p:spPr/>
        <p:txBody>
          <a:bodyPr/>
          <a:lstStyle/>
          <a:p>
            <a:fld id="{7E42C414-C3AC-4C3D-903A-CF5287AF0799}" type="slidenum">
              <a:rPr lang="fr-FR" smtClean="0"/>
              <a:t>16</a:t>
            </a:fld>
            <a:endParaRPr lang="fr-FR"/>
          </a:p>
        </p:txBody>
      </p:sp>
    </p:spTree>
    <p:extLst>
      <p:ext uri="{BB962C8B-B14F-4D97-AF65-F5344CB8AC3E}">
        <p14:creationId xmlns:p14="http://schemas.microsoft.com/office/powerpoint/2010/main" val="249764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E42C414-C3AC-4C3D-903A-CF5287AF0799}" type="slidenum">
              <a:rPr lang="fr-FR" smtClean="0"/>
              <a:t>17</a:t>
            </a:fld>
            <a:endParaRPr lang="fr-FR"/>
          </a:p>
        </p:txBody>
      </p:sp>
    </p:spTree>
    <p:extLst>
      <p:ext uri="{BB962C8B-B14F-4D97-AF65-F5344CB8AC3E}">
        <p14:creationId xmlns:p14="http://schemas.microsoft.com/office/powerpoint/2010/main" val="1700161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67BCC6-2EA2-48FE-B805-67CE754042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822006" y="1545367"/>
            <a:ext cx="7760019" cy="2519639"/>
          </a:xfrm>
          <a:prstGeom prst="rect">
            <a:avLst/>
          </a:prstGeom>
        </p:spPr>
        <p:txBody>
          <a:bodyPr wrap="square" lIns="0" tIns="0" rIns="0" bIns="0"/>
          <a:lstStyle>
            <a:lvl1pPr marL="0" indent="0">
              <a:lnSpc>
                <a:spcPts val="5500"/>
              </a:lnSpc>
              <a:spcBef>
                <a:spcPts val="0"/>
              </a:spcBef>
              <a:buFontTx/>
              <a:buNone/>
              <a:defRPr sz="5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lnSpc>
                <a:spcPts val="5500"/>
              </a:lnSpc>
              <a:spcBef>
                <a:spcPts val="0"/>
              </a:spcBef>
              <a:buFontTx/>
              <a:buNone/>
              <a:defRPr sz="5200" b="1">
                <a:solidFill>
                  <a:srgbClr val="20B29E"/>
                </a:solidFill>
                <a:latin typeface="Tahoma" panose="020B0604030504040204" pitchFamily="34" charset="0"/>
                <a:ea typeface="Tahoma" panose="020B0604030504040204" pitchFamily="34" charset="0"/>
                <a:cs typeface="Tahoma" panose="020B0604030504040204" pitchFamily="34" charset="0"/>
              </a:defRPr>
            </a:lvl2pPr>
            <a:lvl3pPr marL="0" indent="0">
              <a:lnSpc>
                <a:spcPts val="5500"/>
              </a:lnSpc>
              <a:spcBef>
                <a:spcPts val="0"/>
              </a:spcBef>
              <a:buFontTx/>
              <a:buNone/>
              <a:defRPr sz="5200" b="1">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0" indent="0">
              <a:lnSpc>
                <a:spcPts val="5500"/>
              </a:lnSpc>
              <a:spcBef>
                <a:spcPts val="0"/>
              </a:spcBef>
              <a:buFontTx/>
              <a:buNone/>
              <a:defRPr sz="5200" b="1">
                <a:solidFill>
                  <a:schemeClr val="accent2"/>
                </a:solidFill>
                <a:latin typeface="Tahoma" panose="020B0604030504040204" pitchFamily="34" charset="0"/>
                <a:ea typeface="Tahoma" panose="020B0604030504040204" pitchFamily="34" charset="0"/>
                <a:cs typeface="Tahoma" panose="020B0604030504040204" pitchFamily="34" charset="0"/>
              </a:defRPr>
            </a:lvl4pPr>
            <a:lvl5pPr marL="0" indent="0">
              <a:lnSpc>
                <a:spcPts val="5500"/>
              </a:lnSpc>
              <a:spcBef>
                <a:spcPts val="0"/>
              </a:spcBef>
              <a:buFontTx/>
              <a:buNone/>
              <a:defRPr sz="5200" b="1">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texte 9">
            <a:extLst>
              <a:ext uri="{FF2B5EF4-FFF2-40B4-BE49-F238E27FC236}">
                <a16:creationId xmlns:a16="http://schemas.microsoft.com/office/drawing/2014/main" id="{D1447C7F-CF31-4C34-94CC-5B92C7BBD6D8}"/>
              </a:ext>
            </a:extLst>
          </p:cNvPr>
          <p:cNvSpPr>
            <a:spLocks noGrp="1"/>
          </p:cNvSpPr>
          <p:nvPr>
            <p:ph type="body" sz="quarter" idx="11"/>
          </p:nvPr>
        </p:nvSpPr>
        <p:spPr>
          <a:xfrm>
            <a:off x="820800" y="4485126"/>
            <a:ext cx="7760019" cy="1174175"/>
          </a:xfrm>
          <a:prstGeom prst="rect">
            <a:avLst/>
          </a:prstGeom>
        </p:spPr>
        <p:txBody>
          <a:bodyPr lIns="0" tIns="0" rIns="0" bIns="0"/>
          <a:lstStyle>
            <a:lvl1pPr marL="0" indent="0">
              <a:lnSpc>
                <a:spcPts val="2300"/>
              </a:lnSpc>
              <a:spcBef>
                <a:spcPts val="0"/>
              </a:spcBef>
              <a:buFontTx/>
              <a:buNone/>
              <a:defRPr sz="2400" b="0">
                <a:solidFill>
                  <a:schemeClr val="accent4"/>
                </a:solidFill>
                <a:latin typeface="+mn-lt"/>
                <a:ea typeface="Tahoma" panose="020B0604030504040204" pitchFamily="34" charset="0"/>
                <a:cs typeface="Tahoma" panose="020B0604030504040204" pitchFamily="34" charset="0"/>
              </a:defRPr>
            </a:lvl1pPr>
            <a:lvl2pPr marL="0" indent="0">
              <a:lnSpc>
                <a:spcPts val="2300"/>
              </a:lnSpc>
              <a:spcBef>
                <a:spcPts val="0"/>
              </a:spcBef>
              <a:buFontTx/>
              <a:buNone/>
              <a:defRPr sz="2400" b="0">
                <a:solidFill>
                  <a:schemeClr val="accent4"/>
                </a:solidFill>
                <a:latin typeface="+mn-lt"/>
                <a:ea typeface="Tahoma" panose="020B0604030504040204" pitchFamily="34" charset="0"/>
                <a:cs typeface="Tahoma" panose="020B0604030504040204" pitchFamily="34" charset="0"/>
              </a:defRPr>
            </a:lvl2pPr>
            <a:lvl3pPr marL="0" indent="0">
              <a:lnSpc>
                <a:spcPts val="2300"/>
              </a:lnSpc>
              <a:spcBef>
                <a:spcPts val="0"/>
              </a:spcBef>
              <a:buFontTx/>
              <a:buNone/>
              <a:defRPr sz="2400" b="0">
                <a:solidFill>
                  <a:schemeClr val="accent4"/>
                </a:solidFill>
                <a:latin typeface="+mn-lt"/>
                <a:ea typeface="Tahoma" panose="020B0604030504040204" pitchFamily="34" charset="0"/>
                <a:cs typeface="Tahoma" panose="020B0604030504040204" pitchFamily="34" charset="0"/>
              </a:defRPr>
            </a:lvl3pPr>
            <a:lvl4pPr marL="0" indent="0">
              <a:lnSpc>
                <a:spcPts val="2300"/>
              </a:lnSpc>
              <a:spcBef>
                <a:spcPts val="0"/>
              </a:spcBef>
              <a:buFontTx/>
              <a:buNone/>
              <a:defRPr sz="2400" b="0">
                <a:solidFill>
                  <a:schemeClr val="accent4"/>
                </a:solidFill>
                <a:latin typeface="+mn-lt"/>
                <a:ea typeface="Tahoma" panose="020B0604030504040204" pitchFamily="34" charset="0"/>
                <a:cs typeface="Tahoma" panose="020B0604030504040204" pitchFamily="34" charset="0"/>
              </a:defRPr>
            </a:lvl4pPr>
            <a:lvl5pPr marL="0" indent="0">
              <a:lnSpc>
                <a:spcPts val="2300"/>
              </a:lnSpc>
              <a:spcBef>
                <a:spcPts val="0"/>
              </a:spcBef>
              <a:buFontTx/>
              <a:buNone/>
              <a:defRPr sz="2400" b="0">
                <a:solidFill>
                  <a:schemeClr val="accent4"/>
                </a:solidFill>
                <a:latin typeface="+mn-lt"/>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e la date 2">
            <a:extLst>
              <a:ext uri="{FF2B5EF4-FFF2-40B4-BE49-F238E27FC236}">
                <a16:creationId xmlns:a16="http://schemas.microsoft.com/office/drawing/2014/main" id="{7823387B-7057-411A-93EE-C04C66773AFD}"/>
              </a:ext>
            </a:extLst>
          </p:cNvPr>
          <p:cNvSpPr>
            <a:spLocks noGrp="1"/>
          </p:cNvSpPr>
          <p:nvPr>
            <p:ph type="dt" sz="half" idx="12"/>
          </p:nvPr>
        </p:nvSpPr>
        <p:spPr>
          <a:xfrm>
            <a:off x="705947" y="6182056"/>
            <a:ext cx="2743200" cy="365125"/>
          </a:xfrm>
          <a:prstGeom prst="rect">
            <a:avLst/>
          </a:prstGeom>
        </p:spPr>
        <p:txBody>
          <a:bodyPr/>
          <a:lstStyle>
            <a:lvl1pPr>
              <a:defRPr sz="1200">
                <a:solidFill>
                  <a:schemeClr val="accent1"/>
                </a:solidFill>
              </a:defRPr>
            </a:lvl1pPr>
          </a:lstStyle>
          <a:p>
            <a:fld id="{E9DFAFA5-2EC4-4020-97EF-C7AF2BFEA70D}" type="datetime1">
              <a:rPr lang="fr-FR" smtClean="0"/>
              <a:t>23/06/2024</a:t>
            </a:fld>
            <a:endParaRPr lang="fr-FR"/>
          </a:p>
        </p:txBody>
      </p:sp>
    </p:spTree>
    <p:extLst>
      <p:ext uri="{BB962C8B-B14F-4D97-AF65-F5344CB8AC3E}">
        <p14:creationId xmlns:p14="http://schemas.microsoft.com/office/powerpoint/2010/main" val="59641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ROS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67BCC6-2EA2-48FE-B805-67CE754042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2720898" y="1895710"/>
            <a:ext cx="6802243" cy="3914078"/>
          </a:xfrm>
          <a:prstGeom prst="rect">
            <a:avLst/>
          </a:prstGeom>
        </p:spPr>
        <p:txBody>
          <a:bodyPr wrap="square" lIns="0" tIns="0" rIns="0" bIns="0"/>
          <a:lstStyle>
            <a:lvl1pPr marL="0" indent="0" algn="ctr">
              <a:lnSpc>
                <a:spcPts val="2800"/>
              </a:lnSpc>
              <a:spcBef>
                <a:spcPts val="0"/>
              </a:spcBef>
              <a:spcAft>
                <a:spcPts val="2800"/>
              </a:spcAft>
              <a:buFontTx/>
              <a:buNone/>
              <a:defRPr sz="2400" b="0">
                <a:solidFill>
                  <a:schemeClr val="accent2"/>
                </a:solidFill>
                <a:latin typeface="+mn-lt"/>
                <a:ea typeface="Tahoma" panose="020B0604030504040204" pitchFamily="34" charset="0"/>
                <a:cs typeface="Tahoma" panose="020B0604030504040204" pitchFamily="34" charset="0"/>
              </a:defRPr>
            </a:lvl1pPr>
            <a:lvl2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0" indent="0" algn="ctr">
              <a:lnSpc>
                <a:spcPts val="5500"/>
              </a:lnSpc>
              <a:spcBef>
                <a:spcPts val="0"/>
              </a:spcBef>
              <a:buFontTx/>
              <a:buNone/>
              <a:defRPr sz="5200" b="1">
                <a:solidFill>
                  <a:schemeClr val="accent2"/>
                </a:solidFill>
                <a:latin typeface="Tahoma" panose="020B0604030504040204" pitchFamily="34" charset="0"/>
                <a:ea typeface="Tahoma" panose="020B0604030504040204" pitchFamily="34" charset="0"/>
                <a:cs typeface="Tahoma" panose="020B0604030504040204" pitchFamily="34" charset="0"/>
              </a:defRPr>
            </a:lvl3pPr>
            <a:lvl4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a:extLst>
              <a:ext uri="{FF2B5EF4-FFF2-40B4-BE49-F238E27FC236}">
                <a16:creationId xmlns:a16="http://schemas.microsoft.com/office/drawing/2014/main" id="{755C6D6B-2D7E-41B2-9033-2A5EB69B2CF5}"/>
              </a:ext>
            </a:extLst>
          </p:cNvPr>
          <p:cNvSpPr>
            <a:spLocks noGrp="1"/>
          </p:cNvSpPr>
          <p:nvPr>
            <p:ph type="ftr" sz="quarter" idx="13"/>
          </p:nvPr>
        </p:nvSpPr>
        <p:spPr>
          <a:xfrm>
            <a:off x="3238178" y="6463953"/>
            <a:ext cx="5715644" cy="200698"/>
          </a:xfrm>
          <a:prstGeom prst="rect">
            <a:avLst/>
          </a:prstGeom>
        </p:spPr>
        <p:txBody>
          <a:bodyPr lIns="0" tIns="0" rIns="0" bIns="0"/>
          <a:lstStyle>
            <a:lvl1pPr algn="ctr">
              <a:defRPr sz="1200">
                <a:solidFill>
                  <a:schemeClr val="tx2"/>
                </a:solidFill>
              </a:defRPr>
            </a:lvl1pPr>
          </a:lstStyle>
          <a:p>
            <a:r>
              <a:rPr lang="fr-FR"/>
              <a:t>Les fondamentaux de la communication écrite et numérique</a:t>
            </a:r>
            <a:endParaRPr lang="fr-FR" dirty="0"/>
          </a:p>
        </p:txBody>
      </p:sp>
      <p:pic>
        <p:nvPicPr>
          <p:cNvPr id="3" name="Image 2">
            <a:extLst>
              <a:ext uri="{FF2B5EF4-FFF2-40B4-BE49-F238E27FC236}">
                <a16:creationId xmlns:a16="http://schemas.microsoft.com/office/drawing/2014/main" id="{C1871319-F53F-47AF-B41D-194D77FF4B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56969" y="5981132"/>
            <a:ext cx="828000" cy="674257"/>
          </a:xfrm>
          <a:prstGeom prst="rect">
            <a:avLst/>
          </a:prstGeom>
        </p:spPr>
      </p:pic>
      <p:sp>
        <p:nvSpPr>
          <p:cNvPr id="9" name="Espace réservé de la date 2">
            <a:extLst>
              <a:ext uri="{FF2B5EF4-FFF2-40B4-BE49-F238E27FC236}">
                <a16:creationId xmlns:a16="http://schemas.microsoft.com/office/drawing/2014/main" id="{E4AA7196-C391-4071-9E79-7752A458C292}"/>
              </a:ext>
            </a:extLst>
          </p:cNvPr>
          <p:cNvSpPr>
            <a:spLocks noGrp="1"/>
          </p:cNvSpPr>
          <p:nvPr>
            <p:ph type="dt" sz="half" idx="12"/>
          </p:nvPr>
        </p:nvSpPr>
        <p:spPr>
          <a:xfrm>
            <a:off x="9323941" y="399389"/>
            <a:ext cx="2542078" cy="365125"/>
          </a:xfrm>
          <a:prstGeom prst="rect">
            <a:avLst/>
          </a:prstGeom>
        </p:spPr>
        <p:txBody>
          <a:bodyPr/>
          <a:lstStyle>
            <a:lvl1pPr algn="r">
              <a:defRPr sz="1200" spc="0">
                <a:solidFill>
                  <a:schemeClr val="bg1"/>
                </a:solidFill>
              </a:defRPr>
            </a:lvl1pPr>
          </a:lstStyle>
          <a:p>
            <a:fld id="{3FB6F873-D686-4C46-AC74-DD8534C43C8F}" type="datetime1">
              <a:rPr lang="fr-FR" smtClean="0"/>
              <a:t>23/06/2024</a:t>
            </a:fld>
            <a:endParaRPr lang="fr-FR" dirty="0"/>
          </a:p>
        </p:txBody>
      </p:sp>
      <p:sp>
        <p:nvSpPr>
          <p:cNvPr id="13" name="Espace réservé du numéro de diapositive 5">
            <a:extLst>
              <a:ext uri="{FF2B5EF4-FFF2-40B4-BE49-F238E27FC236}">
                <a16:creationId xmlns:a16="http://schemas.microsoft.com/office/drawing/2014/main" id="{8DC8CF59-62B9-4C2B-8ED1-9FBB0612519F}"/>
              </a:ext>
            </a:extLst>
          </p:cNvPr>
          <p:cNvSpPr>
            <a:spLocks noGrp="1"/>
          </p:cNvSpPr>
          <p:nvPr>
            <p:ph type="sldNum" sz="quarter" idx="14"/>
          </p:nvPr>
        </p:nvSpPr>
        <p:spPr>
          <a:xfrm>
            <a:off x="10992369" y="6421234"/>
            <a:ext cx="828000" cy="243417"/>
          </a:xfrm>
          <a:prstGeom prst="rect">
            <a:avLst/>
          </a:prstGeom>
        </p:spPr>
        <p:txBody>
          <a:bodyPr/>
          <a:lstStyle>
            <a:lvl1pPr algn="r">
              <a:defRPr sz="1200" b="0"/>
            </a:lvl1pPr>
          </a:lstStyle>
          <a:p>
            <a:fld id="{4C7E21DC-CC56-46B7-BFF7-48361C3AE33C}" type="slidenum">
              <a:rPr lang="fr-FR" smtClean="0"/>
              <a:pPr/>
              <a:t>‹N°›</a:t>
            </a:fld>
            <a:endParaRPr lang="fr-FR"/>
          </a:p>
        </p:txBody>
      </p:sp>
    </p:spTree>
    <p:extLst>
      <p:ext uri="{BB962C8B-B14F-4D97-AF65-F5344CB8AC3E}">
        <p14:creationId xmlns:p14="http://schemas.microsoft.com/office/powerpoint/2010/main" val="59079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BLEU CIEL">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67BCC6-2EA2-48FE-B805-67CE754042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2720898" y="1895710"/>
            <a:ext cx="6802243" cy="3914078"/>
          </a:xfrm>
          <a:prstGeom prst="rect">
            <a:avLst/>
          </a:prstGeom>
        </p:spPr>
        <p:txBody>
          <a:bodyPr wrap="square" lIns="0" tIns="0" rIns="0" bIns="0"/>
          <a:lstStyle>
            <a:lvl1pPr marL="0" indent="0" algn="ctr">
              <a:lnSpc>
                <a:spcPts val="2800"/>
              </a:lnSpc>
              <a:spcBef>
                <a:spcPts val="0"/>
              </a:spcBef>
              <a:spcAft>
                <a:spcPts val="2800"/>
              </a:spcAft>
              <a:buFontTx/>
              <a:buNone/>
              <a:defRPr sz="2400" b="0">
                <a:solidFill>
                  <a:schemeClr val="accent2"/>
                </a:solidFill>
                <a:latin typeface="+mn-lt"/>
                <a:ea typeface="Tahoma" panose="020B0604030504040204" pitchFamily="34" charset="0"/>
                <a:cs typeface="Tahoma" panose="020B0604030504040204" pitchFamily="34" charset="0"/>
              </a:defRPr>
            </a:lvl1pPr>
            <a:lvl2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0" indent="0" algn="ctr">
              <a:lnSpc>
                <a:spcPts val="5500"/>
              </a:lnSpc>
              <a:spcBef>
                <a:spcPts val="0"/>
              </a:spcBef>
              <a:buFontTx/>
              <a:buNone/>
              <a:defRPr sz="5200" b="1">
                <a:solidFill>
                  <a:schemeClr val="accent2"/>
                </a:solidFill>
                <a:latin typeface="Tahoma" panose="020B0604030504040204" pitchFamily="34" charset="0"/>
                <a:ea typeface="Tahoma" panose="020B0604030504040204" pitchFamily="34" charset="0"/>
                <a:cs typeface="Tahoma" panose="020B0604030504040204" pitchFamily="34" charset="0"/>
              </a:defRPr>
            </a:lvl3pPr>
            <a:lvl4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a:extLst>
              <a:ext uri="{FF2B5EF4-FFF2-40B4-BE49-F238E27FC236}">
                <a16:creationId xmlns:a16="http://schemas.microsoft.com/office/drawing/2014/main" id="{755C6D6B-2D7E-41B2-9033-2A5EB69B2CF5}"/>
              </a:ext>
            </a:extLst>
          </p:cNvPr>
          <p:cNvSpPr>
            <a:spLocks noGrp="1"/>
          </p:cNvSpPr>
          <p:nvPr>
            <p:ph type="ftr" sz="quarter" idx="13"/>
          </p:nvPr>
        </p:nvSpPr>
        <p:spPr>
          <a:xfrm>
            <a:off x="3238178" y="6463953"/>
            <a:ext cx="5715644" cy="200698"/>
          </a:xfrm>
          <a:prstGeom prst="rect">
            <a:avLst/>
          </a:prstGeom>
        </p:spPr>
        <p:txBody>
          <a:bodyPr lIns="0" tIns="0" rIns="0" bIns="0"/>
          <a:lstStyle>
            <a:lvl1pPr algn="ctr">
              <a:defRPr sz="1200">
                <a:solidFill>
                  <a:schemeClr val="tx2"/>
                </a:solidFill>
              </a:defRPr>
            </a:lvl1pPr>
          </a:lstStyle>
          <a:p>
            <a:r>
              <a:rPr lang="fr-FR"/>
              <a:t>Les fondamentaux de la communication écrite et numérique</a:t>
            </a:r>
            <a:endParaRPr lang="fr-FR" dirty="0"/>
          </a:p>
        </p:txBody>
      </p:sp>
      <p:pic>
        <p:nvPicPr>
          <p:cNvPr id="3" name="Image 2">
            <a:extLst>
              <a:ext uri="{FF2B5EF4-FFF2-40B4-BE49-F238E27FC236}">
                <a16:creationId xmlns:a16="http://schemas.microsoft.com/office/drawing/2014/main" id="{C1871319-F53F-47AF-B41D-194D77FF4B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56969" y="5981132"/>
            <a:ext cx="828000" cy="674257"/>
          </a:xfrm>
          <a:prstGeom prst="rect">
            <a:avLst/>
          </a:prstGeom>
        </p:spPr>
      </p:pic>
      <p:sp>
        <p:nvSpPr>
          <p:cNvPr id="9" name="Espace réservé de la date 2">
            <a:extLst>
              <a:ext uri="{FF2B5EF4-FFF2-40B4-BE49-F238E27FC236}">
                <a16:creationId xmlns:a16="http://schemas.microsoft.com/office/drawing/2014/main" id="{E4AA7196-C391-4071-9E79-7752A458C292}"/>
              </a:ext>
            </a:extLst>
          </p:cNvPr>
          <p:cNvSpPr>
            <a:spLocks noGrp="1"/>
          </p:cNvSpPr>
          <p:nvPr>
            <p:ph type="dt" sz="half" idx="12"/>
          </p:nvPr>
        </p:nvSpPr>
        <p:spPr>
          <a:xfrm>
            <a:off x="9323941" y="399389"/>
            <a:ext cx="2542078" cy="365125"/>
          </a:xfrm>
          <a:prstGeom prst="rect">
            <a:avLst/>
          </a:prstGeom>
        </p:spPr>
        <p:txBody>
          <a:bodyPr/>
          <a:lstStyle>
            <a:lvl1pPr algn="r">
              <a:defRPr sz="1200" spc="0">
                <a:solidFill>
                  <a:schemeClr val="bg1"/>
                </a:solidFill>
              </a:defRPr>
            </a:lvl1pPr>
          </a:lstStyle>
          <a:p>
            <a:fld id="{C3BD774E-443C-43E9-A470-E075F2452881}" type="datetime1">
              <a:rPr lang="fr-FR" smtClean="0"/>
              <a:t>23/06/2024</a:t>
            </a:fld>
            <a:endParaRPr lang="fr-FR" dirty="0"/>
          </a:p>
        </p:txBody>
      </p:sp>
      <p:sp>
        <p:nvSpPr>
          <p:cNvPr id="7" name="Espace réservé du numéro de diapositive 5">
            <a:extLst>
              <a:ext uri="{FF2B5EF4-FFF2-40B4-BE49-F238E27FC236}">
                <a16:creationId xmlns:a16="http://schemas.microsoft.com/office/drawing/2014/main" id="{DD6EC2E8-831B-4B7A-AF7D-0A3126176052}"/>
              </a:ext>
            </a:extLst>
          </p:cNvPr>
          <p:cNvSpPr>
            <a:spLocks noGrp="1"/>
          </p:cNvSpPr>
          <p:nvPr>
            <p:ph type="sldNum" sz="quarter" idx="14"/>
          </p:nvPr>
        </p:nvSpPr>
        <p:spPr>
          <a:xfrm>
            <a:off x="10992369" y="6421234"/>
            <a:ext cx="828000" cy="243417"/>
          </a:xfrm>
          <a:prstGeom prst="rect">
            <a:avLst/>
          </a:prstGeom>
        </p:spPr>
        <p:txBody>
          <a:bodyPr/>
          <a:lstStyle>
            <a:lvl1pPr algn="r">
              <a:defRPr sz="1200" b="0"/>
            </a:lvl1pPr>
          </a:lstStyle>
          <a:p>
            <a:fld id="{4C7E21DC-CC56-46B7-BFF7-48361C3AE33C}" type="slidenum">
              <a:rPr lang="fr-FR" smtClean="0"/>
              <a:pPr/>
              <a:t>‹N°›</a:t>
            </a:fld>
            <a:endParaRPr lang="fr-FR"/>
          </a:p>
        </p:txBody>
      </p:sp>
    </p:spTree>
    <p:extLst>
      <p:ext uri="{BB962C8B-B14F-4D97-AF65-F5344CB8AC3E}">
        <p14:creationId xmlns:p14="http://schemas.microsoft.com/office/powerpoint/2010/main" val="20777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VERT">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67BCC6-2EA2-48FE-B805-67CE754042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2720898" y="1895710"/>
            <a:ext cx="6802243" cy="3914078"/>
          </a:xfrm>
          <a:prstGeom prst="rect">
            <a:avLst/>
          </a:prstGeom>
        </p:spPr>
        <p:txBody>
          <a:bodyPr wrap="square" lIns="0" tIns="0" rIns="0" bIns="0"/>
          <a:lstStyle>
            <a:lvl1pPr marL="0" indent="0" algn="ctr">
              <a:lnSpc>
                <a:spcPts val="2800"/>
              </a:lnSpc>
              <a:spcBef>
                <a:spcPts val="0"/>
              </a:spcBef>
              <a:spcAft>
                <a:spcPts val="2800"/>
              </a:spcAft>
              <a:buFontTx/>
              <a:buNone/>
              <a:defRPr sz="2400" b="0">
                <a:solidFill>
                  <a:schemeClr val="accent2"/>
                </a:solidFill>
                <a:latin typeface="+mn-lt"/>
                <a:ea typeface="Tahoma" panose="020B0604030504040204" pitchFamily="34" charset="0"/>
                <a:cs typeface="Tahoma" panose="020B0604030504040204" pitchFamily="34" charset="0"/>
              </a:defRPr>
            </a:lvl1pPr>
            <a:lvl2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0" indent="0" algn="ctr">
              <a:lnSpc>
                <a:spcPts val="5500"/>
              </a:lnSpc>
              <a:spcBef>
                <a:spcPts val="0"/>
              </a:spcBef>
              <a:buFontTx/>
              <a:buNone/>
              <a:defRPr sz="5200" b="1">
                <a:solidFill>
                  <a:schemeClr val="accent2"/>
                </a:solidFill>
                <a:latin typeface="Tahoma" panose="020B0604030504040204" pitchFamily="34" charset="0"/>
                <a:ea typeface="Tahoma" panose="020B0604030504040204" pitchFamily="34" charset="0"/>
                <a:cs typeface="Tahoma" panose="020B0604030504040204" pitchFamily="34" charset="0"/>
              </a:defRPr>
            </a:lvl3pPr>
            <a:lvl4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a:extLst>
              <a:ext uri="{FF2B5EF4-FFF2-40B4-BE49-F238E27FC236}">
                <a16:creationId xmlns:a16="http://schemas.microsoft.com/office/drawing/2014/main" id="{755C6D6B-2D7E-41B2-9033-2A5EB69B2CF5}"/>
              </a:ext>
            </a:extLst>
          </p:cNvPr>
          <p:cNvSpPr>
            <a:spLocks noGrp="1"/>
          </p:cNvSpPr>
          <p:nvPr>
            <p:ph type="ftr" sz="quarter" idx="13"/>
          </p:nvPr>
        </p:nvSpPr>
        <p:spPr>
          <a:xfrm>
            <a:off x="3238178" y="6463953"/>
            <a:ext cx="5715644" cy="200698"/>
          </a:xfrm>
          <a:prstGeom prst="rect">
            <a:avLst/>
          </a:prstGeom>
        </p:spPr>
        <p:txBody>
          <a:bodyPr lIns="0" tIns="0" rIns="0" bIns="0"/>
          <a:lstStyle>
            <a:lvl1pPr algn="ctr">
              <a:defRPr sz="1200">
                <a:solidFill>
                  <a:schemeClr val="tx2"/>
                </a:solidFill>
              </a:defRPr>
            </a:lvl1pPr>
          </a:lstStyle>
          <a:p>
            <a:r>
              <a:rPr lang="fr-FR"/>
              <a:t>Les fondamentaux de la communication écrite et numérique</a:t>
            </a:r>
            <a:endParaRPr lang="fr-FR" dirty="0"/>
          </a:p>
        </p:txBody>
      </p:sp>
      <p:pic>
        <p:nvPicPr>
          <p:cNvPr id="3" name="Image 2">
            <a:extLst>
              <a:ext uri="{FF2B5EF4-FFF2-40B4-BE49-F238E27FC236}">
                <a16:creationId xmlns:a16="http://schemas.microsoft.com/office/drawing/2014/main" id="{C1871319-F53F-47AF-B41D-194D77FF4B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56969" y="5981132"/>
            <a:ext cx="828000" cy="674257"/>
          </a:xfrm>
          <a:prstGeom prst="rect">
            <a:avLst/>
          </a:prstGeom>
        </p:spPr>
      </p:pic>
      <p:sp>
        <p:nvSpPr>
          <p:cNvPr id="9" name="Espace réservé de la date 2">
            <a:extLst>
              <a:ext uri="{FF2B5EF4-FFF2-40B4-BE49-F238E27FC236}">
                <a16:creationId xmlns:a16="http://schemas.microsoft.com/office/drawing/2014/main" id="{E4AA7196-C391-4071-9E79-7752A458C292}"/>
              </a:ext>
            </a:extLst>
          </p:cNvPr>
          <p:cNvSpPr>
            <a:spLocks noGrp="1"/>
          </p:cNvSpPr>
          <p:nvPr>
            <p:ph type="dt" sz="half" idx="12"/>
          </p:nvPr>
        </p:nvSpPr>
        <p:spPr>
          <a:xfrm>
            <a:off x="9323941" y="399389"/>
            <a:ext cx="2542078" cy="365125"/>
          </a:xfrm>
          <a:prstGeom prst="rect">
            <a:avLst/>
          </a:prstGeom>
        </p:spPr>
        <p:txBody>
          <a:bodyPr/>
          <a:lstStyle>
            <a:lvl1pPr algn="r">
              <a:defRPr sz="1200" spc="0">
                <a:solidFill>
                  <a:schemeClr val="bg1"/>
                </a:solidFill>
              </a:defRPr>
            </a:lvl1pPr>
          </a:lstStyle>
          <a:p>
            <a:fld id="{C3BD774E-443C-43E9-A470-E075F2452881}" type="datetime1">
              <a:rPr lang="fr-FR" smtClean="0"/>
              <a:t>23/06/2024</a:t>
            </a:fld>
            <a:endParaRPr lang="fr-FR" dirty="0"/>
          </a:p>
        </p:txBody>
      </p:sp>
      <p:sp>
        <p:nvSpPr>
          <p:cNvPr id="7" name="Espace réservé du numéro de diapositive 5">
            <a:extLst>
              <a:ext uri="{FF2B5EF4-FFF2-40B4-BE49-F238E27FC236}">
                <a16:creationId xmlns:a16="http://schemas.microsoft.com/office/drawing/2014/main" id="{DD6EC2E8-831B-4B7A-AF7D-0A3126176052}"/>
              </a:ext>
            </a:extLst>
          </p:cNvPr>
          <p:cNvSpPr>
            <a:spLocks noGrp="1"/>
          </p:cNvSpPr>
          <p:nvPr>
            <p:ph type="sldNum" sz="quarter" idx="14"/>
          </p:nvPr>
        </p:nvSpPr>
        <p:spPr>
          <a:xfrm>
            <a:off x="10992369" y="6421234"/>
            <a:ext cx="828000" cy="243417"/>
          </a:xfrm>
          <a:prstGeom prst="rect">
            <a:avLst/>
          </a:prstGeom>
        </p:spPr>
        <p:txBody>
          <a:bodyPr/>
          <a:lstStyle>
            <a:lvl1pPr algn="r">
              <a:defRPr sz="1200" b="0"/>
            </a:lvl1pPr>
          </a:lstStyle>
          <a:p>
            <a:fld id="{4C7E21DC-CC56-46B7-BFF7-48361C3AE33C}" type="slidenum">
              <a:rPr lang="fr-FR" smtClean="0"/>
              <a:pPr/>
              <a:t>‹N°›</a:t>
            </a:fld>
            <a:endParaRPr lang="fr-FR"/>
          </a:p>
        </p:txBody>
      </p:sp>
    </p:spTree>
    <p:extLst>
      <p:ext uri="{BB962C8B-B14F-4D97-AF65-F5344CB8AC3E}">
        <p14:creationId xmlns:p14="http://schemas.microsoft.com/office/powerpoint/2010/main" val="273963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BLE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67BCC6-2EA2-48FE-B805-67CE754042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2720898" y="1895710"/>
            <a:ext cx="6802243" cy="3914078"/>
          </a:xfrm>
          <a:prstGeom prst="rect">
            <a:avLst/>
          </a:prstGeom>
        </p:spPr>
        <p:txBody>
          <a:bodyPr wrap="square" lIns="0" tIns="0" rIns="0" bIns="0"/>
          <a:lstStyle>
            <a:lvl1pPr marL="0" indent="0" algn="ctr">
              <a:lnSpc>
                <a:spcPts val="2800"/>
              </a:lnSpc>
              <a:spcBef>
                <a:spcPts val="0"/>
              </a:spcBef>
              <a:spcAft>
                <a:spcPts val="2800"/>
              </a:spcAft>
              <a:buFontTx/>
              <a:buNone/>
              <a:defRPr sz="2400" b="0">
                <a:solidFill>
                  <a:schemeClr val="accent2"/>
                </a:solidFill>
                <a:latin typeface="+mn-lt"/>
                <a:ea typeface="Tahoma" panose="020B0604030504040204" pitchFamily="34" charset="0"/>
                <a:cs typeface="Tahoma" panose="020B0604030504040204" pitchFamily="34" charset="0"/>
              </a:defRPr>
            </a:lvl1pPr>
            <a:lvl2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0" indent="0" algn="ctr">
              <a:lnSpc>
                <a:spcPts val="5500"/>
              </a:lnSpc>
              <a:spcBef>
                <a:spcPts val="0"/>
              </a:spcBef>
              <a:buFontTx/>
              <a:buNone/>
              <a:defRPr sz="5200" b="1">
                <a:solidFill>
                  <a:schemeClr val="accent2"/>
                </a:solidFill>
                <a:latin typeface="Tahoma" panose="020B0604030504040204" pitchFamily="34" charset="0"/>
                <a:ea typeface="Tahoma" panose="020B0604030504040204" pitchFamily="34" charset="0"/>
                <a:cs typeface="Tahoma" panose="020B0604030504040204" pitchFamily="34" charset="0"/>
              </a:defRPr>
            </a:lvl3pPr>
            <a:lvl4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a:extLst>
              <a:ext uri="{FF2B5EF4-FFF2-40B4-BE49-F238E27FC236}">
                <a16:creationId xmlns:a16="http://schemas.microsoft.com/office/drawing/2014/main" id="{755C6D6B-2D7E-41B2-9033-2A5EB69B2CF5}"/>
              </a:ext>
            </a:extLst>
          </p:cNvPr>
          <p:cNvSpPr>
            <a:spLocks noGrp="1"/>
          </p:cNvSpPr>
          <p:nvPr>
            <p:ph type="ftr" sz="quarter" idx="13"/>
          </p:nvPr>
        </p:nvSpPr>
        <p:spPr>
          <a:xfrm>
            <a:off x="3238178" y="6463953"/>
            <a:ext cx="5715644" cy="200698"/>
          </a:xfrm>
          <a:prstGeom prst="rect">
            <a:avLst/>
          </a:prstGeom>
        </p:spPr>
        <p:txBody>
          <a:bodyPr lIns="0" tIns="0" rIns="0" bIns="0"/>
          <a:lstStyle>
            <a:lvl1pPr algn="ctr">
              <a:defRPr sz="1200">
                <a:solidFill>
                  <a:schemeClr val="tx2"/>
                </a:solidFill>
              </a:defRPr>
            </a:lvl1pPr>
          </a:lstStyle>
          <a:p>
            <a:r>
              <a:rPr lang="fr-FR"/>
              <a:t>Les fondamentaux de la communication écrite et numérique</a:t>
            </a:r>
            <a:endParaRPr lang="fr-FR" dirty="0"/>
          </a:p>
        </p:txBody>
      </p:sp>
      <p:pic>
        <p:nvPicPr>
          <p:cNvPr id="3" name="Image 2">
            <a:extLst>
              <a:ext uri="{FF2B5EF4-FFF2-40B4-BE49-F238E27FC236}">
                <a16:creationId xmlns:a16="http://schemas.microsoft.com/office/drawing/2014/main" id="{C1871319-F53F-47AF-B41D-194D77FF4B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56969" y="5981132"/>
            <a:ext cx="828000" cy="674257"/>
          </a:xfrm>
          <a:prstGeom prst="rect">
            <a:avLst/>
          </a:prstGeom>
        </p:spPr>
      </p:pic>
      <p:sp>
        <p:nvSpPr>
          <p:cNvPr id="9" name="Espace réservé de la date 2">
            <a:extLst>
              <a:ext uri="{FF2B5EF4-FFF2-40B4-BE49-F238E27FC236}">
                <a16:creationId xmlns:a16="http://schemas.microsoft.com/office/drawing/2014/main" id="{E4AA7196-C391-4071-9E79-7752A458C292}"/>
              </a:ext>
            </a:extLst>
          </p:cNvPr>
          <p:cNvSpPr>
            <a:spLocks noGrp="1"/>
          </p:cNvSpPr>
          <p:nvPr>
            <p:ph type="dt" sz="half" idx="12"/>
          </p:nvPr>
        </p:nvSpPr>
        <p:spPr>
          <a:xfrm>
            <a:off x="9323941" y="399389"/>
            <a:ext cx="2542078" cy="365125"/>
          </a:xfrm>
          <a:prstGeom prst="rect">
            <a:avLst/>
          </a:prstGeom>
        </p:spPr>
        <p:txBody>
          <a:bodyPr/>
          <a:lstStyle>
            <a:lvl1pPr algn="r">
              <a:defRPr sz="1200" spc="0">
                <a:solidFill>
                  <a:schemeClr val="bg1"/>
                </a:solidFill>
              </a:defRPr>
            </a:lvl1pPr>
          </a:lstStyle>
          <a:p>
            <a:fld id="{C3BD774E-443C-43E9-A470-E075F2452881}" type="datetime1">
              <a:rPr lang="fr-FR" smtClean="0"/>
              <a:t>23/06/2024</a:t>
            </a:fld>
            <a:endParaRPr lang="fr-FR" dirty="0"/>
          </a:p>
        </p:txBody>
      </p:sp>
      <p:sp>
        <p:nvSpPr>
          <p:cNvPr id="7" name="Espace réservé du numéro de diapositive 5">
            <a:extLst>
              <a:ext uri="{FF2B5EF4-FFF2-40B4-BE49-F238E27FC236}">
                <a16:creationId xmlns:a16="http://schemas.microsoft.com/office/drawing/2014/main" id="{DD6EC2E8-831B-4B7A-AF7D-0A3126176052}"/>
              </a:ext>
            </a:extLst>
          </p:cNvPr>
          <p:cNvSpPr>
            <a:spLocks noGrp="1"/>
          </p:cNvSpPr>
          <p:nvPr>
            <p:ph type="sldNum" sz="quarter" idx="14"/>
          </p:nvPr>
        </p:nvSpPr>
        <p:spPr>
          <a:xfrm>
            <a:off x="10992369" y="6421234"/>
            <a:ext cx="828000" cy="243417"/>
          </a:xfrm>
          <a:prstGeom prst="rect">
            <a:avLst/>
          </a:prstGeom>
        </p:spPr>
        <p:txBody>
          <a:bodyPr/>
          <a:lstStyle>
            <a:lvl1pPr algn="r">
              <a:defRPr sz="1200" b="0"/>
            </a:lvl1pPr>
          </a:lstStyle>
          <a:p>
            <a:fld id="{4C7E21DC-CC56-46B7-BFF7-48361C3AE33C}" type="slidenum">
              <a:rPr lang="fr-FR" smtClean="0"/>
              <a:pPr/>
              <a:t>‹N°›</a:t>
            </a:fld>
            <a:endParaRPr lang="fr-FR"/>
          </a:p>
        </p:txBody>
      </p:sp>
    </p:spTree>
    <p:extLst>
      <p:ext uri="{BB962C8B-B14F-4D97-AF65-F5344CB8AC3E}">
        <p14:creationId xmlns:p14="http://schemas.microsoft.com/office/powerpoint/2010/main" val="312843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 JAUN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67BCC6-2EA2-48FE-B805-67CE754042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2720898" y="1895710"/>
            <a:ext cx="6802243" cy="3914078"/>
          </a:xfrm>
          <a:prstGeom prst="rect">
            <a:avLst/>
          </a:prstGeom>
        </p:spPr>
        <p:txBody>
          <a:bodyPr wrap="square" lIns="0" tIns="0" rIns="0" bIns="0"/>
          <a:lstStyle>
            <a:lvl1pPr marL="0" indent="0" algn="ctr">
              <a:lnSpc>
                <a:spcPts val="2800"/>
              </a:lnSpc>
              <a:spcBef>
                <a:spcPts val="0"/>
              </a:spcBef>
              <a:spcAft>
                <a:spcPts val="2800"/>
              </a:spcAft>
              <a:buFontTx/>
              <a:buNone/>
              <a:defRPr sz="2400" b="0">
                <a:solidFill>
                  <a:schemeClr val="accent2"/>
                </a:solidFill>
                <a:latin typeface="+mn-lt"/>
                <a:ea typeface="Tahoma" panose="020B0604030504040204" pitchFamily="34" charset="0"/>
                <a:cs typeface="Tahoma" panose="020B0604030504040204" pitchFamily="34" charset="0"/>
              </a:defRPr>
            </a:lvl1pPr>
            <a:lvl2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0" indent="0" algn="ctr">
              <a:lnSpc>
                <a:spcPts val="5500"/>
              </a:lnSpc>
              <a:spcBef>
                <a:spcPts val="0"/>
              </a:spcBef>
              <a:buFontTx/>
              <a:buNone/>
              <a:defRPr sz="5200" b="1">
                <a:solidFill>
                  <a:schemeClr val="accent2"/>
                </a:solidFill>
                <a:latin typeface="Tahoma" panose="020B0604030504040204" pitchFamily="34" charset="0"/>
                <a:ea typeface="Tahoma" panose="020B0604030504040204" pitchFamily="34" charset="0"/>
                <a:cs typeface="Tahoma" panose="020B0604030504040204" pitchFamily="34" charset="0"/>
              </a:defRPr>
            </a:lvl3pPr>
            <a:lvl4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a:extLst>
              <a:ext uri="{FF2B5EF4-FFF2-40B4-BE49-F238E27FC236}">
                <a16:creationId xmlns:a16="http://schemas.microsoft.com/office/drawing/2014/main" id="{755C6D6B-2D7E-41B2-9033-2A5EB69B2CF5}"/>
              </a:ext>
            </a:extLst>
          </p:cNvPr>
          <p:cNvSpPr>
            <a:spLocks noGrp="1"/>
          </p:cNvSpPr>
          <p:nvPr>
            <p:ph type="ftr" sz="quarter" idx="13"/>
          </p:nvPr>
        </p:nvSpPr>
        <p:spPr>
          <a:xfrm>
            <a:off x="3238178" y="6463953"/>
            <a:ext cx="5715644" cy="200698"/>
          </a:xfrm>
          <a:prstGeom prst="rect">
            <a:avLst/>
          </a:prstGeom>
        </p:spPr>
        <p:txBody>
          <a:bodyPr lIns="0" tIns="0" rIns="0" bIns="0"/>
          <a:lstStyle>
            <a:lvl1pPr algn="ctr">
              <a:defRPr sz="1200">
                <a:solidFill>
                  <a:schemeClr val="tx2"/>
                </a:solidFill>
              </a:defRPr>
            </a:lvl1pPr>
          </a:lstStyle>
          <a:p>
            <a:r>
              <a:rPr lang="fr-FR"/>
              <a:t>Les fondamentaux de la communication écrite et numérique</a:t>
            </a:r>
            <a:endParaRPr lang="fr-FR" dirty="0"/>
          </a:p>
        </p:txBody>
      </p:sp>
      <p:pic>
        <p:nvPicPr>
          <p:cNvPr id="3" name="Image 2">
            <a:extLst>
              <a:ext uri="{FF2B5EF4-FFF2-40B4-BE49-F238E27FC236}">
                <a16:creationId xmlns:a16="http://schemas.microsoft.com/office/drawing/2014/main" id="{C1871319-F53F-47AF-B41D-194D77FF4B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56969" y="5981132"/>
            <a:ext cx="828000" cy="674257"/>
          </a:xfrm>
          <a:prstGeom prst="rect">
            <a:avLst/>
          </a:prstGeom>
        </p:spPr>
      </p:pic>
      <p:sp>
        <p:nvSpPr>
          <p:cNvPr id="9" name="Espace réservé de la date 2">
            <a:extLst>
              <a:ext uri="{FF2B5EF4-FFF2-40B4-BE49-F238E27FC236}">
                <a16:creationId xmlns:a16="http://schemas.microsoft.com/office/drawing/2014/main" id="{E4AA7196-C391-4071-9E79-7752A458C292}"/>
              </a:ext>
            </a:extLst>
          </p:cNvPr>
          <p:cNvSpPr>
            <a:spLocks noGrp="1"/>
          </p:cNvSpPr>
          <p:nvPr>
            <p:ph type="dt" sz="half" idx="12"/>
          </p:nvPr>
        </p:nvSpPr>
        <p:spPr>
          <a:xfrm>
            <a:off x="9323941" y="399389"/>
            <a:ext cx="2542078" cy="365125"/>
          </a:xfrm>
          <a:prstGeom prst="rect">
            <a:avLst/>
          </a:prstGeom>
        </p:spPr>
        <p:txBody>
          <a:bodyPr/>
          <a:lstStyle>
            <a:lvl1pPr algn="r">
              <a:defRPr sz="1200" spc="0">
                <a:solidFill>
                  <a:schemeClr val="bg1"/>
                </a:solidFill>
              </a:defRPr>
            </a:lvl1pPr>
          </a:lstStyle>
          <a:p>
            <a:fld id="{C3BD774E-443C-43E9-A470-E075F2452881}" type="datetime1">
              <a:rPr lang="fr-FR" smtClean="0"/>
              <a:t>23/06/2024</a:t>
            </a:fld>
            <a:endParaRPr lang="fr-FR" dirty="0"/>
          </a:p>
        </p:txBody>
      </p:sp>
      <p:sp>
        <p:nvSpPr>
          <p:cNvPr id="7" name="Espace réservé du numéro de diapositive 5">
            <a:extLst>
              <a:ext uri="{FF2B5EF4-FFF2-40B4-BE49-F238E27FC236}">
                <a16:creationId xmlns:a16="http://schemas.microsoft.com/office/drawing/2014/main" id="{DD6EC2E8-831B-4B7A-AF7D-0A3126176052}"/>
              </a:ext>
            </a:extLst>
          </p:cNvPr>
          <p:cNvSpPr>
            <a:spLocks noGrp="1"/>
          </p:cNvSpPr>
          <p:nvPr>
            <p:ph type="sldNum" sz="quarter" idx="14"/>
          </p:nvPr>
        </p:nvSpPr>
        <p:spPr>
          <a:xfrm>
            <a:off x="10992369" y="6421234"/>
            <a:ext cx="828000" cy="243417"/>
          </a:xfrm>
          <a:prstGeom prst="rect">
            <a:avLst/>
          </a:prstGeom>
        </p:spPr>
        <p:txBody>
          <a:bodyPr/>
          <a:lstStyle>
            <a:lvl1pPr algn="r">
              <a:defRPr sz="1200" b="0"/>
            </a:lvl1pPr>
          </a:lstStyle>
          <a:p>
            <a:fld id="{4C7E21DC-CC56-46B7-BFF7-48361C3AE33C}" type="slidenum">
              <a:rPr lang="fr-FR" smtClean="0"/>
              <a:pPr/>
              <a:t>‹N°›</a:t>
            </a:fld>
            <a:endParaRPr lang="fr-FR"/>
          </a:p>
        </p:txBody>
      </p:sp>
    </p:spTree>
    <p:extLst>
      <p:ext uri="{BB962C8B-B14F-4D97-AF65-F5344CB8AC3E}">
        <p14:creationId xmlns:p14="http://schemas.microsoft.com/office/powerpoint/2010/main" val="13939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TEXTE + 2 COLONNES">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785193" y="621991"/>
            <a:ext cx="10555356" cy="2084996"/>
          </a:xfrm>
          <a:prstGeom prst="rect">
            <a:avLst/>
          </a:prstGeom>
        </p:spPr>
        <p:txBody>
          <a:bodyPr wrap="square" lIns="0" tIns="0" rIns="0" bIns="0" numCol="1"/>
          <a:lstStyle>
            <a:lvl1pPr marL="0" indent="0" algn="l">
              <a:lnSpc>
                <a:spcPts val="5500"/>
              </a:lnSpc>
              <a:spcBef>
                <a:spcPts val="0"/>
              </a:spcBef>
              <a:spcAft>
                <a:spcPts val="0"/>
              </a:spcAft>
              <a:buFontTx/>
              <a:buNone/>
              <a:defRPr sz="36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a:lnSpc>
                <a:spcPts val="2800"/>
              </a:lnSpc>
              <a:spcBef>
                <a:spcPts val="0"/>
              </a:spcBef>
              <a:spcAft>
                <a:spcPts val="1100"/>
              </a:spcAft>
              <a:buFontTx/>
              <a:buNone/>
              <a:defRPr sz="2400" b="1">
                <a:solidFill>
                  <a:schemeClr val="accent2"/>
                </a:solidFill>
                <a:latin typeface="+mn-lt"/>
                <a:ea typeface="Tahoma" panose="020B0604030504040204" pitchFamily="34" charset="0"/>
                <a:cs typeface="Tahoma" panose="020B0604030504040204" pitchFamily="34" charset="0"/>
              </a:defRPr>
            </a:lvl2pPr>
            <a:lvl3pPr marL="0" indent="0" algn="l">
              <a:lnSpc>
                <a:spcPts val="1800"/>
              </a:lnSpc>
              <a:spcBef>
                <a:spcPts val="0"/>
              </a:spcBef>
              <a:buFontTx/>
              <a:buNone/>
              <a:defRPr sz="1500" b="0">
                <a:solidFill>
                  <a:schemeClr val="tx1"/>
                </a:solidFill>
                <a:latin typeface="+mn-lt"/>
                <a:ea typeface="Tahoma" panose="020B0604030504040204" pitchFamily="34" charset="0"/>
                <a:cs typeface="Tahoma" panose="020B0604030504040204" pitchFamily="34" charset="0"/>
              </a:defRPr>
            </a:lvl3pPr>
            <a:lvl4pPr marL="0" indent="0" algn="l">
              <a:lnSpc>
                <a:spcPts val="1800"/>
              </a:lnSpc>
              <a:spcBef>
                <a:spcPts val="0"/>
              </a:spcBef>
              <a:buFontTx/>
              <a:buNone/>
              <a:defRPr sz="1500" b="0">
                <a:solidFill>
                  <a:schemeClr val="tx2"/>
                </a:solidFill>
                <a:latin typeface="+mn-lt"/>
                <a:ea typeface="Tahoma" panose="020B0604030504040204" pitchFamily="34" charset="0"/>
                <a:cs typeface="Tahoma" panose="020B0604030504040204" pitchFamily="34" charset="0"/>
              </a:defRPr>
            </a:lvl4pPr>
            <a:lvl5pPr marL="0" indent="0" algn="l">
              <a:lnSpc>
                <a:spcPts val="1800"/>
              </a:lnSpc>
              <a:spcBef>
                <a:spcPts val="0"/>
              </a:spcBef>
              <a:buFontTx/>
              <a:buNone/>
              <a:defRPr sz="1500" b="0">
                <a:solidFill>
                  <a:schemeClr val="tx2"/>
                </a:solidFill>
                <a:latin typeface="+mn-lt"/>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a:extLst>
              <a:ext uri="{FF2B5EF4-FFF2-40B4-BE49-F238E27FC236}">
                <a16:creationId xmlns:a16="http://schemas.microsoft.com/office/drawing/2014/main" id="{755C6D6B-2D7E-41B2-9033-2A5EB69B2CF5}"/>
              </a:ext>
            </a:extLst>
          </p:cNvPr>
          <p:cNvSpPr>
            <a:spLocks noGrp="1"/>
          </p:cNvSpPr>
          <p:nvPr>
            <p:ph type="ftr" sz="quarter" idx="13"/>
          </p:nvPr>
        </p:nvSpPr>
        <p:spPr>
          <a:xfrm>
            <a:off x="492581" y="244732"/>
            <a:ext cx="5715644" cy="200698"/>
          </a:xfrm>
          <a:prstGeom prst="rect">
            <a:avLst/>
          </a:prstGeom>
        </p:spPr>
        <p:txBody>
          <a:bodyPr lIns="0" tIns="0" rIns="0" bIns="0"/>
          <a:lstStyle>
            <a:lvl1pPr algn="l">
              <a:defRPr sz="1200">
                <a:solidFill>
                  <a:schemeClr val="accent4"/>
                </a:solidFill>
              </a:defRPr>
            </a:lvl1pPr>
          </a:lstStyle>
          <a:p>
            <a:r>
              <a:rPr lang="fr-FR"/>
              <a:t>Les fondamentaux de la communication écrite et numérique</a:t>
            </a:r>
            <a:endParaRPr lang="fr-FR" dirty="0"/>
          </a:p>
        </p:txBody>
      </p:sp>
      <p:pic>
        <p:nvPicPr>
          <p:cNvPr id="3" name="Image 2">
            <a:extLst>
              <a:ext uri="{FF2B5EF4-FFF2-40B4-BE49-F238E27FC236}">
                <a16:creationId xmlns:a16="http://schemas.microsoft.com/office/drawing/2014/main" id="{C1871319-F53F-47AF-B41D-194D77FF4B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6969" y="5981132"/>
            <a:ext cx="828000" cy="674257"/>
          </a:xfrm>
          <a:prstGeom prst="rect">
            <a:avLst/>
          </a:prstGeom>
        </p:spPr>
      </p:pic>
      <p:sp>
        <p:nvSpPr>
          <p:cNvPr id="9" name="Espace réservé de la date 2">
            <a:extLst>
              <a:ext uri="{FF2B5EF4-FFF2-40B4-BE49-F238E27FC236}">
                <a16:creationId xmlns:a16="http://schemas.microsoft.com/office/drawing/2014/main" id="{E4AA7196-C391-4071-9E79-7752A458C292}"/>
              </a:ext>
            </a:extLst>
          </p:cNvPr>
          <p:cNvSpPr>
            <a:spLocks noGrp="1"/>
          </p:cNvSpPr>
          <p:nvPr>
            <p:ph type="dt" sz="half" idx="12"/>
          </p:nvPr>
        </p:nvSpPr>
        <p:spPr>
          <a:xfrm>
            <a:off x="9323941" y="200223"/>
            <a:ext cx="2542078" cy="365125"/>
          </a:xfrm>
          <a:prstGeom prst="rect">
            <a:avLst/>
          </a:prstGeom>
        </p:spPr>
        <p:txBody>
          <a:bodyPr/>
          <a:lstStyle>
            <a:lvl1pPr algn="r">
              <a:defRPr sz="1200" spc="0">
                <a:solidFill>
                  <a:schemeClr val="accent1"/>
                </a:solidFill>
              </a:defRPr>
            </a:lvl1pPr>
          </a:lstStyle>
          <a:p>
            <a:fld id="{C3BD774E-443C-43E9-A470-E075F2452881}" type="datetime1">
              <a:rPr lang="fr-FR" smtClean="0"/>
              <a:pPr/>
              <a:t>23/06/2024</a:t>
            </a:fld>
            <a:endParaRPr lang="fr-FR" dirty="0"/>
          </a:p>
        </p:txBody>
      </p:sp>
      <p:sp>
        <p:nvSpPr>
          <p:cNvPr id="7" name="Espace réservé du numéro de diapositive 5">
            <a:extLst>
              <a:ext uri="{FF2B5EF4-FFF2-40B4-BE49-F238E27FC236}">
                <a16:creationId xmlns:a16="http://schemas.microsoft.com/office/drawing/2014/main" id="{DD6EC2E8-831B-4B7A-AF7D-0A3126176052}"/>
              </a:ext>
            </a:extLst>
          </p:cNvPr>
          <p:cNvSpPr>
            <a:spLocks noGrp="1"/>
          </p:cNvSpPr>
          <p:nvPr>
            <p:ph type="sldNum" sz="quarter" idx="14"/>
          </p:nvPr>
        </p:nvSpPr>
        <p:spPr>
          <a:xfrm>
            <a:off x="10992369" y="6421234"/>
            <a:ext cx="828000" cy="243417"/>
          </a:xfrm>
          <a:prstGeom prst="rect">
            <a:avLst/>
          </a:prstGeom>
        </p:spPr>
        <p:txBody>
          <a:bodyPr/>
          <a:lstStyle>
            <a:lvl1pPr algn="r">
              <a:defRPr sz="1200" b="0"/>
            </a:lvl1pPr>
          </a:lstStyle>
          <a:p>
            <a:fld id="{4C7E21DC-CC56-46B7-BFF7-48361C3AE33C}" type="slidenum">
              <a:rPr lang="fr-FR" smtClean="0"/>
              <a:pPr/>
              <a:t>‹N°›</a:t>
            </a:fld>
            <a:endParaRPr lang="fr-FR"/>
          </a:p>
        </p:txBody>
      </p:sp>
      <p:sp>
        <p:nvSpPr>
          <p:cNvPr id="11" name="Espace réservé du texte 9">
            <a:extLst>
              <a:ext uri="{FF2B5EF4-FFF2-40B4-BE49-F238E27FC236}">
                <a16:creationId xmlns:a16="http://schemas.microsoft.com/office/drawing/2014/main" id="{434463CB-B052-47AF-B0C8-CC9D8337CE8E}"/>
              </a:ext>
            </a:extLst>
          </p:cNvPr>
          <p:cNvSpPr>
            <a:spLocks noGrp="1"/>
          </p:cNvSpPr>
          <p:nvPr>
            <p:ph type="body" sz="quarter" idx="15"/>
          </p:nvPr>
        </p:nvSpPr>
        <p:spPr>
          <a:xfrm>
            <a:off x="782254" y="2951430"/>
            <a:ext cx="10555356" cy="3029702"/>
          </a:xfrm>
          <a:prstGeom prst="rect">
            <a:avLst/>
          </a:prstGeom>
        </p:spPr>
        <p:txBody>
          <a:bodyPr wrap="square" lIns="0" tIns="0" rIns="0" bIns="0" numCol="2" spcCol="216000"/>
          <a:lstStyle>
            <a:lvl1pPr marL="0" indent="0" algn="l">
              <a:lnSpc>
                <a:spcPts val="2800"/>
              </a:lnSpc>
              <a:spcBef>
                <a:spcPts val="0"/>
              </a:spcBef>
              <a:spcAft>
                <a:spcPts val="1100"/>
              </a:spcAft>
              <a:buFontTx/>
              <a:buNone/>
              <a:defRPr sz="2400" b="1">
                <a:solidFill>
                  <a:schemeClr val="accent2"/>
                </a:solidFill>
                <a:latin typeface="+mn-lt"/>
                <a:ea typeface="Tahoma" panose="020B0604030504040204" pitchFamily="34" charset="0"/>
                <a:cs typeface="Tahoma" panose="020B0604030504040204" pitchFamily="34" charset="0"/>
              </a:defRPr>
            </a:lvl1pPr>
            <a:lvl2pPr marL="625475" indent="-142875" algn="l">
              <a:lnSpc>
                <a:spcPts val="1800"/>
              </a:lnSpc>
              <a:spcBef>
                <a:spcPts val="0"/>
              </a:spcBef>
              <a:spcAft>
                <a:spcPts val="0"/>
              </a:spcAft>
              <a:buClr>
                <a:schemeClr val="accent1"/>
              </a:buClr>
              <a:buFont typeface="Symbol" panose="05050102010706020507" pitchFamily="18" charset="2"/>
              <a:buChar char="·"/>
              <a:defRPr sz="1500" b="0">
                <a:solidFill>
                  <a:schemeClr val="tx1"/>
                </a:solidFill>
                <a:latin typeface="+mn-lt"/>
                <a:ea typeface="Tahoma" panose="020B0604030504040204" pitchFamily="34" charset="0"/>
                <a:cs typeface="Tahoma" panose="020B0604030504040204" pitchFamily="34" charset="0"/>
              </a:defRPr>
            </a:lvl2pPr>
            <a:lvl3pPr marL="0" indent="0" algn="l">
              <a:lnSpc>
                <a:spcPts val="1800"/>
              </a:lnSpc>
              <a:spcBef>
                <a:spcPts val="0"/>
              </a:spcBef>
              <a:buFontTx/>
              <a:buNone/>
              <a:defRPr sz="1500" b="0">
                <a:solidFill>
                  <a:schemeClr val="tx1"/>
                </a:solidFill>
                <a:latin typeface="+mn-lt"/>
                <a:ea typeface="Tahoma" panose="020B0604030504040204" pitchFamily="34" charset="0"/>
                <a:cs typeface="Tahoma" panose="020B0604030504040204" pitchFamily="34" charset="0"/>
              </a:defRPr>
            </a:lvl3pPr>
            <a:lvl4pPr marL="0" indent="0" algn="l">
              <a:lnSpc>
                <a:spcPts val="1800"/>
              </a:lnSpc>
              <a:spcBef>
                <a:spcPts val="0"/>
              </a:spcBef>
              <a:buFontTx/>
              <a:buNone/>
              <a:defRPr sz="1500" b="0">
                <a:solidFill>
                  <a:schemeClr val="tx2"/>
                </a:solidFill>
                <a:latin typeface="+mn-lt"/>
                <a:ea typeface="Tahoma" panose="020B0604030504040204" pitchFamily="34" charset="0"/>
                <a:cs typeface="Tahoma" panose="020B0604030504040204" pitchFamily="34" charset="0"/>
              </a:defRPr>
            </a:lvl4pPr>
            <a:lvl5pPr marL="0" indent="0" algn="l">
              <a:lnSpc>
                <a:spcPts val="1800"/>
              </a:lnSpc>
              <a:spcBef>
                <a:spcPts val="0"/>
              </a:spcBef>
              <a:buFontTx/>
              <a:buNone/>
              <a:defRPr sz="1500" b="0">
                <a:solidFill>
                  <a:schemeClr val="accent2"/>
                </a:solidFill>
                <a:latin typeface="+mn-lt"/>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10268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 TEXTE + ENCART BLE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F0706-C50A-41D3-AAB3-EED7DD338A28}"/>
              </a:ext>
            </a:extLst>
          </p:cNvPr>
          <p:cNvSpPr/>
          <p:nvPr userDrawn="1"/>
        </p:nvSpPr>
        <p:spPr>
          <a:xfrm>
            <a:off x="7976103" y="1937442"/>
            <a:ext cx="3430704" cy="3286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785193" y="621990"/>
            <a:ext cx="7000787" cy="5359142"/>
          </a:xfrm>
          <a:prstGeom prst="rect">
            <a:avLst/>
          </a:prstGeom>
        </p:spPr>
        <p:txBody>
          <a:bodyPr wrap="square" lIns="0" tIns="0" rIns="0" bIns="0" numCol="1"/>
          <a:lstStyle>
            <a:lvl1pPr marL="0" indent="0" algn="l">
              <a:lnSpc>
                <a:spcPts val="5500"/>
              </a:lnSpc>
              <a:spcBef>
                <a:spcPts val="0"/>
              </a:spcBef>
              <a:spcAft>
                <a:spcPts val="0"/>
              </a:spcAft>
              <a:buFontTx/>
              <a:buNone/>
              <a:defRPr sz="36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a:lnSpc>
                <a:spcPts val="2800"/>
              </a:lnSpc>
              <a:spcBef>
                <a:spcPts val="1800"/>
              </a:spcBef>
              <a:spcAft>
                <a:spcPts val="1100"/>
              </a:spcAft>
              <a:buFontTx/>
              <a:buNone/>
              <a:defRPr sz="2400" b="1">
                <a:solidFill>
                  <a:schemeClr val="accent2"/>
                </a:solidFill>
                <a:latin typeface="+mn-lt"/>
                <a:ea typeface="Tahoma" panose="020B0604030504040204" pitchFamily="34" charset="0"/>
                <a:cs typeface="Tahoma" panose="020B0604030504040204" pitchFamily="34" charset="0"/>
              </a:defRPr>
            </a:lvl2pPr>
            <a:lvl3pPr marL="0" indent="0" algn="l">
              <a:lnSpc>
                <a:spcPts val="1800"/>
              </a:lnSpc>
              <a:spcBef>
                <a:spcPts val="0"/>
              </a:spcBef>
              <a:buFontTx/>
              <a:buNone/>
              <a:defRPr sz="1500" b="0">
                <a:solidFill>
                  <a:schemeClr val="tx1"/>
                </a:solidFill>
                <a:latin typeface="+mn-lt"/>
                <a:ea typeface="Tahoma" panose="020B0604030504040204" pitchFamily="34" charset="0"/>
                <a:cs typeface="Tahoma" panose="020B0604030504040204" pitchFamily="34" charset="0"/>
              </a:defRPr>
            </a:lvl3pPr>
            <a:lvl4pPr marL="626400" indent="-144000" algn="l">
              <a:lnSpc>
                <a:spcPts val="1800"/>
              </a:lnSpc>
              <a:spcBef>
                <a:spcPts val="0"/>
              </a:spcBef>
              <a:buClr>
                <a:schemeClr val="accent1"/>
              </a:buClr>
              <a:buFont typeface="Symbol" panose="05050102010706020507" pitchFamily="18" charset="2"/>
              <a:buChar char="·"/>
              <a:defRPr sz="1500" b="0">
                <a:solidFill>
                  <a:schemeClr val="tx1"/>
                </a:solidFill>
                <a:latin typeface="+mn-lt"/>
                <a:ea typeface="Tahoma" panose="020B0604030504040204" pitchFamily="34" charset="0"/>
                <a:cs typeface="Tahoma" panose="020B0604030504040204" pitchFamily="34" charset="0"/>
              </a:defRPr>
            </a:lvl4pPr>
            <a:lvl5pPr marL="0" indent="0" algn="l">
              <a:lnSpc>
                <a:spcPts val="1800"/>
              </a:lnSpc>
              <a:spcBef>
                <a:spcPts val="0"/>
              </a:spcBef>
              <a:buFontTx/>
              <a:buNone/>
              <a:defRPr sz="1500" b="0">
                <a:solidFill>
                  <a:schemeClr val="tx1"/>
                </a:solidFill>
                <a:latin typeface="+mn-lt"/>
                <a:ea typeface="Tahoma" panose="020B0604030504040204" pitchFamily="34" charset="0"/>
                <a:cs typeface="Tahoma" panose="020B060403050404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 name="Image 2">
            <a:extLst>
              <a:ext uri="{FF2B5EF4-FFF2-40B4-BE49-F238E27FC236}">
                <a16:creationId xmlns:a16="http://schemas.microsoft.com/office/drawing/2014/main" id="{C1871319-F53F-47AF-B41D-194D77FF4B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6969" y="5981132"/>
            <a:ext cx="828000" cy="674257"/>
          </a:xfrm>
          <a:prstGeom prst="rect">
            <a:avLst/>
          </a:prstGeom>
        </p:spPr>
      </p:pic>
      <p:sp>
        <p:nvSpPr>
          <p:cNvPr id="7" name="Espace réservé du numéro de diapositive 5">
            <a:extLst>
              <a:ext uri="{FF2B5EF4-FFF2-40B4-BE49-F238E27FC236}">
                <a16:creationId xmlns:a16="http://schemas.microsoft.com/office/drawing/2014/main" id="{DD6EC2E8-831B-4B7A-AF7D-0A3126176052}"/>
              </a:ext>
            </a:extLst>
          </p:cNvPr>
          <p:cNvSpPr>
            <a:spLocks noGrp="1"/>
          </p:cNvSpPr>
          <p:nvPr>
            <p:ph type="sldNum" sz="quarter" idx="14"/>
          </p:nvPr>
        </p:nvSpPr>
        <p:spPr>
          <a:xfrm>
            <a:off x="10992369" y="6421234"/>
            <a:ext cx="828000" cy="243417"/>
          </a:xfrm>
          <a:prstGeom prst="rect">
            <a:avLst/>
          </a:prstGeom>
        </p:spPr>
        <p:txBody>
          <a:bodyPr/>
          <a:lstStyle>
            <a:lvl1pPr algn="r">
              <a:defRPr sz="1200" b="0"/>
            </a:lvl1pPr>
          </a:lstStyle>
          <a:p>
            <a:fld id="{4C7E21DC-CC56-46B7-BFF7-48361C3AE33C}" type="slidenum">
              <a:rPr lang="fr-FR" smtClean="0"/>
              <a:pPr/>
              <a:t>‹N°›</a:t>
            </a:fld>
            <a:endParaRPr lang="fr-FR"/>
          </a:p>
        </p:txBody>
      </p:sp>
      <p:sp>
        <p:nvSpPr>
          <p:cNvPr id="5" name="Espace réservé du texte 4">
            <a:extLst>
              <a:ext uri="{FF2B5EF4-FFF2-40B4-BE49-F238E27FC236}">
                <a16:creationId xmlns:a16="http://schemas.microsoft.com/office/drawing/2014/main" id="{ED00ED1A-096E-4108-8CE0-01215AF28483}"/>
              </a:ext>
            </a:extLst>
          </p:cNvPr>
          <p:cNvSpPr>
            <a:spLocks noGrp="1"/>
          </p:cNvSpPr>
          <p:nvPr>
            <p:ph type="body" sz="quarter" idx="15"/>
          </p:nvPr>
        </p:nvSpPr>
        <p:spPr>
          <a:xfrm>
            <a:off x="7976103" y="1937443"/>
            <a:ext cx="3430704" cy="3286408"/>
          </a:xfrm>
          <a:prstGeom prst="rect">
            <a:avLst/>
          </a:prstGeom>
        </p:spPr>
        <p:txBody>
          <a:bodyPr lIns="306000" tIns="234000" rIns="288000" bIns="144000"/>
          <a:lstStyle>
            <a:lvl1pPr marL="0" indent="0">
              <a:lnSpc>
                <a:spcPts val="1800"/>
              </a:lnSpc>
              <a:buFontTx/>
              <a:buNone/>
              <a:defRPr sz="1500">
                <a:solidFill>
                  <a:schemeClr val="bg1"/>
                </a:solidFill>
              </a:defRPr>
            </a:lvl1pPr>
            <a:lvl2pPr marL="0" indent="0">
              <a:lnSpc>
                <a:spcPts val="1800"/>
              </a:lnSpc>
              <a:spcBef>
                <a:spcPts val="0"/>
              </a:spcBef>
              <a:buFontTx/>
              <a:buNone/>
              <a:defRPr sz="1500">
                <a:solidFill>
                  <a:schemeClr val="bg1"/>
                </a:solidFill>
              </a:defRPr>
            </a:lvl2pPr>
            <a:lvl3pPr marL="0" indent="0">
              <a:lnSpc>
                <a:spcPts val="1800"/>
              </a:lnSpc>
              <a:spcBef>
                <a:spcPts val="0"/>
              </a:spcBef>
              <a:buFontTx/>
              <a:buNone/>
              <a:defRPr sz="1500">
                <a:solidFill>
                  <a:schemeClr val="bg1"/>
                </a:solidFill>
              </a:defRPr>
            </a:lvl3pPr>
            <a:lvl4pPr marL="0" indent="0">
              <a:lnSpc>
                <a:spcPts val="1800"/>
              </a:lnSpc>
              <a:spcBef>
                <a:spcPts val="0"/>
              </a:spcBef>
              <a:buFontTx/>
              <a:buNone/>
              <a:defRPr sz="1500">
                <a:solidFill>
                  <a:schemeClr val="bg1"/>
                </a:solidFill>
              </a:defRPr>
            </a:lvl4pPr>
            <a:lvl5pPr marL="0" indent="0">
              <a:lnSpc>
                <a:spcPts val="1800"/>
              </a:lnSpc>
              <a:spcBef>
                <a:spcPts val="0"/>
              </a:spcBef>
              <a:buFontTx/>
              <a:buNone/>
              <a:defRPr sz="1500">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pied de page 4">
            <a:extLst>
              <a:ext uri="{FF2B5EF4-FFF2-40B4-BE49-F238E27FC236}">
                <a16:creationId xmlns:a16="http://schemas.microsoft.com/office/drawing/2014/main" id="{C725A5B5-D2C9-4A6F-ADD7-F9808064C976}"/>
              </a:ext>
            </a:extLst>
          </p:cNvPr>
          <p:cNvSpPr>
            <a:spLocks noGrp="1"/>
          </p:cNvSpPr>
          <p:nvPr>
            <p:ph type="ftr" sz="quarter" idx="13"/>
          </p:nvPr>
        </p:nvSpPr>
        <p:spPr>
          <a:xfrm>
            <a:off x="492581" y="244732"/>
            <a:ext cx="5715644" cy="200698"/>
          </a:xfrm>
          <a:prstGeom prst="rect">
            <a:avLst/>
          </a:prstGeom>
        </p:spPr>
        <p:txBody>
          <a:bodyPr lIns="0" tIns="0" rIns="0" bIns="0"/>
          <a:lstStyle>
            <a:lvl1pPr algn="l">
              <a:defRPr sz="1200">
                <a:solidFill>
                  <a:schemeClr val="accent4"/>
                </a:solidFill>
              </a:defRPr>
            </a:lvl1pPr>
          </a:lstStyle>
          <a:p>
            <a:r>
              <a:rPr lang="fr-FR"/>
              <a:t>Les fondamentaux de la communication écrite et numérique</a:t>
            </a:r>
            <a:endParaRPr lang="fr-FR" dirty="0"/>
          </a:p>
        </p:txBody>
      </p:sp>
      <p:sp>
        <p:nvSpPr>
          <p:cNvPr id="12" name="Espace réservé de la date 2">
            <a:extLst>
              <a:ext uri="{FF2B5EF4-FFF2-40B4-BE49-F238E27FC236}">
                <a16:creationId xmlns:a16="http://schemas.microsoft.com/office/drawing/2014/main" id="{7DCE2061-3A65-4E97-9C97-1784709A7A77}"/>
              </a:ext>
            </a:extLst>
          </p:cNvPr>
          <p:cNvSpPr>
            <a:spLocks noGrp="1"/>
          </p:cNvSpPr>
          <p:nvPr>
            <p:ph type="dt" sz="half" idx="12"/>
          </p:nvPr>
        </p:nvSpPr>
        <p:spPr>
          <a:xfrm>
            <a:off x="9323941" y="200223"/>
            <a:ext cx="2542078" cy="365125"/>
          </a:xfrm>
          <a:prstGeom prst="rect">
            <a:avLst/>
          </a:prstGeom>
        </p:spPr>
        <p:txBody>
          <a:bodyPr/>
          <a:lstStyle>
            <a:lvl1pPr algn="r">
              <a:defRPr sz="1200" spc="0">
                <a:solidFill>
                  <a:schemeClr val="accent1"/>
                </a:solidFill>
              </a:defRPr>
            </a:lvl1pPr>
          </a:lstStyle>
          <a:p>
            <a:fld id="{C3BD774E-443C-43E9-A470-E075F2452881}" type="datetime1">
              <a:rPr lang="fr-FR" smtClean="0"/>
              <a:pPr/>
              <a:t>23/06/2024</a:t>
            </a:fld>
            <a:endParaRPr lang="fr-FR" dirty="0"/>
          </a:p>
        </p:txBody>
      </p:sp>
    </p:spTree>
    <p:extLst>
      <p:ext uri="{BB962C8B-B14F-4D97-AF65-F5344CB8AC3E}">
        <p14:creationId xmlns:p14="http://schemas.microsoft.com/office/powerpoint/2010/main" val="209159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RNIERE DE COUVERTU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67BCC6-2EA2-48FE-B805-67CE754042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4684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9302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Vincent.kowal@cftcmetallurgi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153B625-4E4F-464F-85E2-4CBF4F2604FD}"/>
              </a:ext>
            </a:extLst>
          </p:cNvPr>
          <p:cNvSpPr>
            <a:spLocks noGrp="1"/>
          </p:cNvSpPr>
          <p:nvPr>
            <p:ph type="body" sz="quarter" idx="10"/>
          </p:nvPr>
        </p:nvSpPr>
        <p:spPr/>
        <p:txBody>
          <a:bodyPr/>
          <a:lstStyle/>
          <a:p>
            <a:r>
              <a:rPr lang="fr-FR" dirty="0"/>
              <a:t>Nouvelle </a:t>
            </a:r>
          </a:p>
          <a:p>
            <a:r>
              <a:rPr lang="fr-FR" dirty="0"/>
              <a:t>Convention </a:t>
            </a:r>
          </a:p>
          <a:p>
            <a:r>
              <a:rPr lang="fr-FR" dirty="0"/>
              <a:t>Collective </a:t>
            </a:r>
          </a:p>
          <a:p>
            <a:r>
              <a:rPr lang="fr-FR" dirty="0">
                <a:solidFill>
                  <a:schemeClr val="accent2"/>
                </a:solidFill>
              </a:rPr>
              <a:t>Métallurgie</a:t>
            </a:r>
          </a:p>
        </p:txBody>
      </p:sp>
      <p:sp>
        <p:nvSpPr>
          <p:cNvPr id="7" name="Espace réservé du texte 6">
            <a:extLst>
              <a:ext uri="{FF2B5EF4-FFF2-40B4-BE49-F238E27FC236}">
                <a16:creationId xmlns:a16="http://schemas.microsoft.com/office/drawing/2014/main" id="{F5EA4D4A-76DE-48D3-958B-236F7F64C8FF}"/>
              </a:ext>
            </a:extLst>
          </p:cNvPr>
          <p:cNvSpPr>
            <a:spLocks noGrp="1"/>
          </p:cNvSpPr>
          <p:nvPr>
            <p:ph type="body" sz="quarter" idx="11"/>
          </p:nvPr>
        </p:nvSpPr>
        <p:spPr>
          <a:xfrm>
            <a:off x="1606378" y="4819135"/>
            <a:ext cx="6859588" cy="901950"/>
          </a:xfrm>
        </p:spPr>
        <p:txBody>
          <a:bodyPr/>
          <a:lstStyle/>
          <a:p>
            <a:endParaRPr lang="fr-FR" dirty="0">
              <a:hlinkClick r:id="rId2">
                <a:extLst>
                  <a:ext uri="{A12FA001-AC4F-418D-AE19-62706E023703}">
                    <ahyp:hlinkClr xmlns:ahyp="http://schemas.microsoft.com/office/drawing/2018/hyperlinkcolor" val="tx"/>
                  </a:ext>
                </a:extLst>
              </a:hlinkClick>
            </a:endParaRPr>
          </a:p>
          <a:p>
            <a:r>
              <a:rPr lang="fr-FR" dirty="0">
                <a:hlinkClick r:id="rId2">
                  <a:extLst>
                    <a:ext uri="{A12FA001-AC4F-418D-AE19-62706E023703}">
                      <ahyp:hlinkClr xmlns:ahyp="http://schemas.microsoft.com/office/drawing/2018/hyperlinkcolor" val="tx"/>
                    </a:ext>
                  </a:extLst>
                </a:hlinkClick>
              </a:rPr>
              <a:t>vincent.kowal@cftcmetallurgie.com</a:t>
            </a:r>
            <a:r>
              <a:rPr lang="fr-FR" dirty="0"/>
              <a:t> </a:t>
            </a:r>
          </a:p>
        </p:txBody>
      </p:sp>
      <p:sp>
        <p:nvSpPr>
          <p:cNvPr id="6" name="Espace réservé de la date 5">
            <a:extLst>
              <a:ext uri="{FF2B5EF4-FFF2-40B4-BE49-F238E27FC236}">
                <a16:creationId xmlns:a16="http://schemas.microsoft.com/office/drawing/2014/main" id="{54A75E4D-342B-4A72-80AC-67BAE04001A2}"/>
              </a:ext>
            </a:extLst>
          </p:cNvPr>
          <p:cNvSpPr>
            <a:spLocks noGrp="1"/>
          </p:cNvSpPr>
          <p:nvPr>
            <p:ph type="dt" sz="half" idx="12"/>
          </p:nvPr>
        </p:nvSpPr>
        <p:spPr/>
        <p:txBody>
          <a:bodyPr/>
          <a:lstStyle/>
          <a:p>
            <a:fld id="{85370AD3-29BF-4B21-9058-320342BBA6DD}" type="datetime1">
              <a:rPr lang="fr-FR" smtClean="0"/>
              <a:pPr/>
              <a:t>23/06/2024</a:t>
            </a:fld>
            <a:endParaRPr lang="fr-FR" dirty="0"/>
          </a:p>
        </p:txBody>
      </p:sp>
      <p:pic>
        <p:nvPicPr>
          <p:cNvPr id="2" name="Graphique 3" descr="Adresse de courrier contour">
            <a:extLst>
              <a:ext uri="{FF2B5EF4-FFF2-40B4-BE49-F238E27FC236}">
                <a16:creationId xmlns:a16="http://schemas.microsoft.com/office/drawing/2014/main" id="{BD2DF8FA-7BF5-DDED-B2EE-29C27FEB2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83" y="4695121"/>
            <a:ext cx="914400" cy="914400"/>
          </a:xfrm>
          <a:prstGeom prst="rect">
            <a:avLst/>
          </a:prstGeom>
          <a:noFill/>
          <a:ln w="9525">
            <a:noFill/>
            <a:miter lim="800000"/>
            <a:headEnd/>
            <a:tailEnd/>
          </a:ln>
        </p:spPr>
      </p:pic>
    </p:spTree>
    <p:extLst>
      <p:ext uri="{BB962C8B-B14F-4D97-AF65-F5344CB8AC3E}">
        <p14:creationId xmlns:p14="http://schemas.microsoft.com/office/powerpoint/2010/main" val="3041614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E174883-EF94-0FA0-448D-C22E19D75E20}"/>
              </a:ext>
            </a:extLst>
          </p:cNvPr>
          <p:cNvSpPr>
            <a:spLocks noGrp="1"/>
          </p:cNvSpPr>
          <p:nvPr>
            <p:ph type="body" sz="quarter" idx="10"/>
          </p:nvPr>
        </p:nvSpPr>
        <p:spPr>
          <a:xfrm>
            <a:off x="782254" y="358346"/>
            <a:ext cx="10555356" cy="908169"/>
          </a:xfrm>
        </p:spPr>
        <p:txBody>
          <a:bodyPr/>
          <a:lstStyle/>
          <a:p>
            <a:r>
              <a:rPr lang="fr-FR" dirty="0"/>
              <a:t>Congés d’ancienneté</a:t>
            </a:r>
          </a:p>
        </p:txBody>
      </p:sp>
      <p:sp>
        <p:nvSpPr>
          <p:cNvPr id="3" name="Espace réservé du pied de page 2">
            <a:extLst>
              <a:ext uri="{FF2B5EF4-FFF2-40B4-BE49-F238E27FC236}">
                <a16:creationId xmlns:a16="http://schemas.microsoft.com/office/drawing/2014/main" id="{E0CEE72B-EB60-CB08-5D8F-E40DC1901050}"/>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478FC5FB-A136-8D58-174A-4B894C941151}"/>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0FDB148C-9E88-338D-ECF5-7A7EB6985E26}"/>
              </a:ext>
            </a:extLst>
          </p:cNvPr>
          <p:cNvSpPr>
            <a:spLocks noGrp="1"/>
          </p:cNvSpPr>
          <p:nvPr>
            <p:ph type="sldNum" sz="quarter" idx="14"/>
          </p:nvPr>
        </p:nvSpPr>
        <p:spPr/>
        <p:txBody>
          <a:bodyPr/>
          <a:lstStyle/>
          <a:p>
            <a:fld id="{4C7E21DC-CC56-46B7-BFF7-48361C3AE33C}" type="slidenum">
              <a:rPr lang="fr-FR" smtClean="0"/>
              <a:pPr/>
              <a:t>10</a:t>
            </a:fld>
            <a:endParaRPr lang="fr-FR"/>
          </a:p>
        </p:txBody>
      </p:sp>
      <p:graphicFrame>
        <p:nvGraphicFramePr>
          <p:cNvPr id="6" name="Tableau 4">
            <a:extLst>
              <a:ext uri="{FF2B5EF4-FFF2-40B4-BE49-F238E27FC236}">
                <a16:creationId xmlns:a16="http://schemas.microsoft.com/office/drawing/2014/main" id="{2A7FFE9C-A526-2A72-721C-659013F62BED}"/>
              </a:ext>
            </a:extLst>
          </p:cNvPr>
          <p:cNvGraphicFramePr>
            <a:graphicFrameLocks noGrp="1"/>
          </p:cNvGraphicFramePr>
          <p:nvPr>
            <p:extLst>
              <p:ext uri="{D42A27DB-BD31-4B8C-83A1-F6EECF244321}">
                <p14:modId xmlns:p14="http://schemas.microsoft.com/office/powerpoint/2010/main" val="196065627"/>
              </p:ext>
            </p:extLst>
          </p:nvPr>
        </p:nvGraphicFramePr>
        <p:xfrm>
          <a:off x="1367725" y="1487343"/>
          <a:ext cx="10038644" cy="4813973"/>
        </p:xfrm>
        <a:graphic>
          <a:graphicData uri="http://schemas.openxmlformats.org/drawingml/2006/table">
            <a:tbl>
              <a:tblPr firstRow="1" bandRow="1">
                <a:tableStyleId>{5C22544A-7EE6-4342-B048-85BDC9FD1C3A}</a:tableStyleId>
              </a:tblPr>
              <a:tblGrid>
                <a:gridCol w="3373893">
                  <a:extLst>
                    <a:ext uri="{9D8B030D-6E8A-4147-A177-3AD203B41FA5}">
                      <a16:colId xmlns:a16="http://schemas.microsoft.com/office/drawing/2014/main" val="20000"/>
                    </a:ext>
                  </a:extLst>
                </a:gridCol>
                <a:gridCol w="2993111">
                  <a:extLst>
                    <a:ext uri="{9D8B030D-6E8A-4147-A177-3AD203B41FA5}">
                      <a16:colId xmlns:a16="http://schemas.microsoft.com/office/drawing/2014/main" val="20001"/>
                    </a:ext>
                  </a:extLst>
                </a:gridCol>
                <a:gridCol w="3671640">
                  <a:extLst>
                    <a:ext uri="{9D8B030D-6E8A-4147-A177-3AD203B41FA5}">
                      <a16:colId xmlns:a16="http://schemas.microsoft.com/office/drawing/2014/main" val="20002"/>
                    </a:ext>
                  </a:extLst>
                </a:gridCol>
              </a:tblGrid>
              <a:tr h="467034">
                <a:tc>
                  <a:txBody>
                    <a:bodyPr/>
                    <a:lstStyle/>
                    <a:p>
                      <a:pPr algn="ctr"/>
                      <a:r>
                        <a:rPr lang="fr-FR" sz="1400" dirty="0"/>
                        <a:t>Nouvelle Convention  </a:t>
                      </a:r>
                    </a:p>
                  </a:txBody>
                  <a:tcPr marL="92126" marR="92126" marT="46076" marB="46076">
                    <a:solidFill>
                      <a:schemeClr val="accent4">
                        <a:lumMod val="75000"/>
                      </a:schemeClr>
                    </a:solidFill>
                  </a:tcPr>
                </a:tc>
                <a:tc gridSpan="2">
                  <a:txBody>
                    <a:bodyPr/>
                    <a:lstStyle/>
                    <a:p>
                      <a:pPr algn="ctr"/>
                      <a:r>
                        <a:rPr lang="fr-FR" sz="1400" dirty="0"/>
                        <a:t>Maintien de droit</a:t>
                      </a:r>
                    </a:p>
                  </a:txBody>
                  <a:tcPr marL="82576" marR="82576" marT="41288" marB="41288">
                    <a:solidFill>
                      <a:schemeClr val="accent2"/>
                    </a:solidFill>
                  </a:tcPr>
                </a:tc>
                <a:tc hMerge="1">
                  <a:txBody>
                    <a:bodyPr/>
                    <a:lstStyle/>
                    <a:p>
                      <a:endParaRPr lang="fr-FR"/>
                    </a:p>
                  </a:txBody>
                  <a:tcPr/>
                </a:tc>
                <a:extLst>
                  <a:ext uri="{0D108BD9-81ED-4DB2-BD59-A6C34878D82A}">
                    <a16:rowId xmlns:a16="http://schemas.microsoft.com/office/drawing/2014/main" val="10000"/>
                  </a:ext>
                </a:extLst>
              </a:tr>
              <a:tr h="2333835">
                <a:tc rowSpan="3">
                  <a:txBody>
                    <a:bodyPr/>
                    <a:lstStyle/>
                    <a:p>
                      <a:pPr marL="0" indent="0">
                        <a:buFont typeface="+mj-lt"/>
                        <a:buNone/>
                      </a:pPr>
                      <a:endParaRPr lang="fr-FR" sz="1200" dirty="0">
                        <a:solidFill>
                          <a:schemeClr val="tx2"/>
                        </a:solidFill>
                        <a:latin typeface="+mj-lt"/>
                      </a:endParaRPr>
                    </a:p>
                    <a:p>
                      <a:pPr marL="0" indent="0">
                        <a:buFont typeface="+mj-lt"/>
                        <a:buNone/>
                      </a:pPr>
                      <a:endParaRPr lang="fr-FR" sz="1200" dirty="0">
                        <a:solidFill>
                          <a:schemeClr val="tx2"/>
                        </a:solidFill>
                        <a:latin typeface="+mj-lt"/>
                      </a:endParaRPr>
                    </a:p>
                    <a:p>
                      <a:pPr marL="0" indent="0">
                        <a:buFont typeface="+mj-lt"/>
                        <a:buNone/>
                      </a:pPr>
                      <a:endParaRPr lang="fr-FR" sz="1200" dirty="0">
                        <a:solidFill>
                          <a:schemeClr val="tx2"/>
                        </a:solidFill>
                        <a:latin typeface="+mj-lt"/>
                      </a:endParaRPr>
                    </a:p>
                    <a:p>
                      <a:endParaRPr lang="fr-FR" sz="1200" dirty="0">
                        <a:solidFill>
                          <a:schemeClr val="tx2"/>
                        </a:solidFill>
                        <a:latin typeface="+mj-lt"/>
                      </a:endParaRPr>
                    </a:p>
                    <a:p>
                      <a:r>
                        <a:rPr lang="fr-FR" sz="1200" dirty="0">
                          <a:solidFill>
                            <a:schemeClr val="tx2"/>
                          </a:solidFill>
                          <a:latin typeface="+mj-lt"/>
                        </a:rPr>
                        <a:t>Congé payé légal augmenté de : </a:t>
                      </a:r>
                      <a:br>
                        <a:rPr lang="fr-FR" sz="1200" dirty="0">
                          <a:solidFill>
                            <a:schemeClr val="tx2"/>
                          </a:solidFill>
                          <a:latin typeface="+mj-lt"/>
                        </a:rPr>
                      </a:br>
                      <a:endParaRPr lang="fr-FR" sz="1200" dirty="0">
                        <a:solidFill>
                          <a:schemeClr val="tx2"/>
                        </a:solidFill>
                        <a:latin typeface="+mj-lt"/>
                      </a:endParaRPr>
                    </a:p>
                    <a:p>
                      <a:r>
                        <a:rPr lang="fr-FR" sz="1200" dirty="0">
                          <a:solidFill>
                            <a:schemeClr val="tx2"/>
                          </a:solidFill>
                          <a:latin typeface="+mj-lt"/>
                        </a:rPr>
                        <a:t>- </a:t>
                      </a:r>
                      <a:r>
                        <a:rPr lang="fr-FR" sz="1200" b="1" dirty="0">
                          <a:solidFill>
                            <a:schemeClr val="tx2"/>
                          </a:solidFill>
                          <a:latin typeface="+mj-lt"/>
                        </a:rPr>
                        <a:t>1 jour ouvrable </a:t>
                      </a:r>
                      <a:r>
                        <a:rPr lang="fr-FR" sz="1200" b="0" dirty="0">
                          <a:solidFill>
                            <a:schemeClr val="tx2"/>
                          </a:solidFill>
                          <a:latin typeface="+mj-lt"/>
                        </a:rPr>
                        <a:t>pour les salariés justifiant de 2 ans d’ancienneté </a:t>
                      </a:r>
                      <a:br>
                        <a:rPr lang="fr-FR" sz="1200" b="0" dirty="0">
                          <a:solidFill>
                            <a:schemeClr val="tx2"/>
                          </a:solidFill>
                          <a:latin typeface="+mj-lt"/>
                        </a:rPr>
                      </a:br>
                      <a:br>
                        <a:rPr lang="fr-FR" sz="1200" dirty="0">
                          <a:solidFill>
                            <a:schemeClr val="tx2"/>
                          </a:solidFill>
                          <a:latin typeface="+mj-lt"/>
                        </a:rPr>
                      </a:br>
                      <a:r>
                        <a:rPr lang="fr-FR" sz="1200" dirty="0">
                          <a:solidFill>
                            <a:schemeClr val="tx2"/>
                          </a:solidFill>
                          <a:latin typeface="+mj-lt"/>
                        </a:rPr>
                        <a:t>- </a:t>
                      </a:r>
                      <a:r>
                        <a:rPr lang="fr-FR" sz="1200" b="1" dirty="0">
                          <a:solidFill>
                            <a:schemeClr val="tx2"/>
                          </a:solidFill>
                          <a:latin typeface="+mj-lt"/>
                        </a:rPr>
                        <a:t>2 jours ouvrables </a:t>
                      </a:r>
                      <a:r>
                        <a:rPr lang="fr-FR" sz="1200" b="0" dirty="0">
                          <a:solidFill>
                            <a:schemeClr val="tx2"/>
                          </a:solidFill>
                          <a:latin typeface="+mj-lt"/>
                        </a:rPr>
                        <a:t>pour les salariés âgés d’</a:t>
                      </a:r>
                      <a:r>
                        <a:rPr lang="fr-FR" sz="1200" b="1" dirty="0">
                          <a:solidFill>
                            <a:schemeClr val="tx2"/>
                          </a:solidFill>
                          <a:latin typeface="+mj-lt"/>
                        </a:rPr>
                        <a:t>au moins 45 ans </a:t>
                      </a:r>
                      <a:r>
                        <a:rPr lang="fr-FR" sz="1200" b="0" dirty="0">
                          <a:solidFill>
                            <a:schemeClr val="tx2"/>
                          </a:solidFill>
                          <a:latin typeface="+mj-lt"/>
                        </a:rPr>
                        <a:t>justifiant de 2 ans d’ancienneté </a:t>
                      </a:r>
                      <a:br>
                        <a:rPr lang="fr-FR" sz="1200" b="0" dirty="0">
                          <a:solidFill>
                            <a:schemeClr val="tx2"/>
                          </a:solidFill>
                          <a:latin typeface="+mj-lt"/>
                        </a:rPr>
                      </a:br>
                      <a:br>
                        <a:rPr lang="fr-FR" sz="1200" b="0" dirty="0">
                          <a:solidFill>
                            <a:schemeClr val="tx2"/>
                          </a:solidFill>
                          <a:latin typeface="+mj-lt"/>
                        </a:rPr>
                      </a:br>
                      <a:r>
                        <a:rPr lang="fr-FR" sz="1200" b="0" dirty="0">
                          <a:solidFill>
                            <a:schemeClr val="tx2"/>
                          </a:solidFill>
                          <a:latin typeface="+mj-lt"/>
                        </a:rPr>
                        <a:t>- </a:t>
                      </a:r>
                      <a:r>
                        <a:rPr lang="fr-FR" sz="1200" b="1" dirty="0">
                          <a:solidFill>
                            <a:schemeClr val="tx2"/>
                          </a:solidFill>
                          <a:latin typeface="+mj-lt"/>
                        </a:rPr>
                        <a:t>3 jours ouvrables </a:t>
                      </a:r>
                      <a:r>
                        <a:rPr lang="fr-FR" sz="1200" b="0" dirty="0">
                          <a:solidFill>
                            <a:schemeClr val="tx2"/>
                          </a:solidFill>
                          <a:latin typeface="+mj-lt"/>
                        </a:rPr>
                        <a:t>pour les salariés âgés d’</a:t>
                      </a:r>
                      <a:r>
                        <a:rPr lang="fr-FR" sz="1200" b="1" dirty="0">
                          <a:solidFill>
                            <a:schemeClr val="tx2"/>
                          </a:solidFill>
                          <a:latin typeface="+mj-lt"/>
                        </a:rPr>
                        <a:t>au moins 55 ans </a:t>
                      </a:r>
                      <a:r>
                        <a:rPr lang="fr-FR" sz="1200" b="0" dirty="0">
                          <a:solidFill>
                            <a:schemeClr val="tx2"/>
                          </a:solidFill>
                          <a:latin typeface="+mj-lt"/>
                        </a:rPr>
                        <a:t>justifiant de </a:t>
                      </a:r>
                      <a:r>
                        <a:rPr lang="fr-FR" sz="1200" b="1" dirty="0">
                          <a:solidFill>
                            <a:schemeClr val="tx2"/>
                          </a:solidFill>
                          <a:latin typeface="+mj-lt"/>
                        </a:rPr>
                        <a:t>20 ans d’ancienneté </a:t>
                      </a:r>
                    </a:p>
                    <a:p>
                      <a:endParaRPr lang="fr-FR" sz="1200" b="0" dirty="0">
                        <a:solidFill>
                          <a:schemeClr val="tx2"/>
                        </a:solidFill>
                        <a:latin typeface="+mj-lt"/>
                      </a:endParaRPr>
                    </a:p>
                    <a:p>
                      <a:r>
                        <a:rPr lang="fr-FR" sz="1200" b="1" dirty="0">
                          <a:solidFill>
                            <a:schemeClr val="tx2"/>
                          </a:solidFill>
                          <a:latin typeface="+mj-lt"/>
                        </a:rPr>
                        <a:t>+</a:t>
                      </a:r>
                      <a:r>
                        <a:rPr lang="fr-FR" sz="1200" b="0" dirty="0">
                          <a:solidFill>
                            <a:schemeClr val="tx2"/>
                          </a:solidFill>
                          <a:latin typeface="+mj-lt"/>
                        </a:rPr>
                        <a:t> </a:t>
                      </a:r>
                      <a:r>
                        <a:rPr lang="fr-FR" sz="1200" b="1" dirty="0">
                          <a:solidFill>
                            <a:schemeClr val="tx2"/>
                          </a:solidFill>
                          <a:latin typeface="+mj-lt"/>
                        </a:rPr>
                        <a:t>1 jour </a:t>
                      </a:r>
                      <a:r>
                        <a:rPr lang="fr-FR" sz="1200" b="0" dirty="0">
                          <a:solidFill>
                            <a:schemeClr val="tx2"/>
                          </a:solidFill>
                          <a:latin typeface="+mj-lt"/>
                        </a:rPr>
                        <a:t>pour les </a:t>
                      </a:r>
                      <a:r>
                        <a:rPr lang="fr-FR" sz="1200" b="1" dirty="0">
                          <a:solidFill>
                            <a:schemeClr val="tx2"/>
                          </a:solidFill>
                          <a:latin typeface="+mj-lt"/>
                        </a:rPr>
                        <a:t>forfaits</a:t>
                      </a:r>
                      <a:r>
                        <a:rPr lang="fr-FR" sz="1200" b="0" dirty="0">
                          <a:solidFill>
                            <a:schemeClr val="tx2"/>
                          </a:solidFill>
                          <a:latin typeface="+mj-lt"/>
                        </a:rPr>
                        <a:t> annuels ayant 1 an d’ancienneté </a:t>
                      </a:r>
                    </a:p>
                  </a:txBody>
                  <a:tcPr marL="82568" marR="82568" marT="41303" marB="41303">
                    <a:lnB w="12700" cmpd="sng">
                      <a:noFill/>
                    </a:lnB>
                    <a:solidFill>
                      <a:schemeClr val="accent4">
                        <a:lumMod val="40000"/>
                        <a:lumOff val="60000"/>
                      </a:schemeClr>
                    </a:solidFill>
                  </a:tcPr>
                </a:tc>
                <a:tc gridSpan="2">
                  <a:txBody>
                    <a:bodyPr/>
                    <a:lstStyle/>
                    <a:p>
                      <a:endParaRPr lang="fr-FR" sz="1200" dirty="0">
                        <a:solidFill>
                          <a:schemeClr val="tx2"/>
                        </a:solidFill>
                        <a:latin typeface="+mj-lt"/>
                      </a:endParaRPr>
                    </a:p>
                    <a:p>
                      <a:r>
                        <a:rPr lang="fr-FR" sz="1200" dirty="0">
                          <a:solidFill>
                            <a:schemeClr val="tx2"/>
                          </a:solidFill>
                          <a:latin typeface="+mj-lt"/>
                        </a:rPr>
                        <a:t>Les salariés qui ont acquis un certain nombre de jours au </a:t>
                      </a:r>
                      <a:r>
                        <a:rPr lang="fr-FR" sz="1200" b="1" dirty="0">
                          <a:solidFill>
                            <a:schemeClr val="tx2"/>
                          </a:solidFill>
                          <a:latin typeface="+mj-lt"/>
                        </a:rPr>
                        <a:t>31 décembre 2023 </a:t>
                      </a:r>
                      <a:r>
                        <a:rPr lang="fr-FR" sz="1200" dirty="0">
                          <a:solidFill>
                            <a:schemeClr val="tx2"/>
                          </a:solidFill>
                          <a:latin typeface="+mj-lt"/>
                        </a:rPr>
                        <a:t>n’en auront pas moins en 2024. On leur garantit le nombre de jour acquis. </a:t>
                      </a:r>
                    </a:p>
                    <a:p>
                      <a:endParaRPr lang="fr-FR" sz="1200" dirty="0">
                        <a:solidFill>
                          <a:schemeClr val="tx2"/>
                        </a:solidFill>
                        <a:latin typeface="+mj-lt"/>
                      </a:endParaRPr>
                    </a:p>
                    <a:p>
                      <a:r>
                        <a:rPr lang="fr-FR" sz="1200" dirty="0">
                          <a:solidFill>
                            <a:schemeClr val="tx2"/>
                          </a:solidFill>
                          <a:latin typeface="+mj-lt"/>
                        </a:rPr>
                        <a:t>Bien entendu, dans certaines situations, si la nouvelle formule leur est plus favorable elle leur est applicable. </a:t>
                      </a:r>
                    </a:p>
                    <a:p>
                      <a:endParaRPr lang="fr-FR" sz="1200" b="0" dirty="0">
                        <a:solidFill>
                          <a:schemeClr val="tx2"/>
                        </a:solidFill>
                        <a:latin typeface="+mj-lt"/>
                      </a:endParaRPr>
                    </a:p>
                    <a:p>
                      <a:r>
                        <a:rPr lang="fr-FR" sz="1200" b="0" dirty="0">
                          <a:solidFill>
                            <a:schemeClr val="tx2"/>
                          </a:solidFill>
                          <a:latin typeface="+mj-lt"/>
                        </a:rPr>
                        <a:t>Pour ces salariés présents au 31 décembre 2023, on fera une </a:t>
                      </a:r>
                      <a:r>
                        <a:rPr lang="fr-FR" sz="1200" b="1" dirty="0">
                          <a:solidFill>
                            <a:schemeClr val="tx2"/>
                          </a:solidFill>
                          <a:latin typeface="+mj-lt"/>
                        </a:rPr>
                        <a:t>nouvelle comparaison, au 1</a:t>
                      </a:r>
                      <a:r>
                        <a:rPr lang="fr-FR" sz="1200" b="1" baseline="30000" dirty="0">
                          <a:solidFill>
                            <a:schemeClr val="tx2"/>
                          </a:solidFill>
                          <a:latin typeface="+mj-lt"/>
                        </a:rPr>
                        <a:t>er</a:t>
                      </a:r>
                      <a:r>
                        <a:rPr lang="fr-FR" sz="1200" b="1" dirty="0">
                          <a:solidFill>
                            <a:schemeClr val="tx2"/>
                          </a:solidFill>
                          <a:latin typeface="+mj-lt"/>
                        </a:rPr>
                        <a:t> janvier 2029. </a:t>
                      </a:r>
                    </a:p>
                    <a:p>
                      <a:endParaRPr lang="fr-FR" sz="1200" b="0" dirty="0">
                        <a:solidFill>
                          <a:schemeClr val="tx2"/>
                        </a:solidFill>
                        <a:latin typeface="+mj-lt"/>
                      </a:endParaRPr>
                    </a:p>
                    <a:p>
                      <a:r>
                        <a:rPr lang="fr-FR" sz="1200" b="0" dirty="0">
                          <a:solidFill>
                            <a:schemeClr val="tx2"/>
                          </a:solidFill>
                          <a:latin typeface="+mj-lt"/>
                        </a:rPr>
                        <a:t>Pour mémoire, les </a:t>
                      </a:r>
                      <a:r>
                        <a:rPr lang="fr-FR" sz="1200" b="0" u="sng" dirty="0">
                          <a:solidFill>
                            <a:schemeClr val="tx2"/>
                          </a:solidFill>
                          <a:latin typeface="+mj-lt"/>
                        </a:rPr>
                        <a:t>règles de l’ancien système </a:t>
                      </a:r>
                      <a:r>
                        <a:rPr lang="fr-FR" sz="1200" b="0" dirty="0">
                          <a:solidFill>
                            <a:schemeClr val="tx2"/>
                          </a:solidFill>
                          <a:latin typeface="+mj-lt"/>
                        </a:rPr>
                        <a:t>étaient les suivantes :  </a:t>
                      </a:r>
                      <a:endParaRPr lang="fr-FR" sz="1200" dirty="0">
                        <a:solidFill>
                          <a:schemeClr val="tx2"/>
                        </a:solidFill>
                        <a:latin typeface="+mj-lt"/>
                      </a:endParaRPr>
                    </a:p>
                  </a:txBody>
                  <a:tcPr marL="82576" marR="82576" marT="41288" marB="41288">
                    <a:solidFill>
                      <a:schemeClr val="accent2">
                        <a:lumMod val="20000"/>
                        <a:lumOff val="80000"/>
                      </a:schemeClr>
                    </a:solidFill>
                  </a:tcPr>
                </a:tc>
                <a:tc hMerge="1">
                  <a:txBody>
                    <a:bodyPr/>
                    <a:lstStyle/>
                    <a:p>
                      <a:endParaRPr lang="fr-FR"/>
                    </a:p>
                  </a:txBody>
                  <a:tcPr/>
                </a:tc>
                <a:extLst>
                  <a:ext uri="{0D108BD9-81ED-4DB2-BD59-A6C34878D82A}">
                    <a16:rowId xmlns:a16="http://schemas.microsoft.com/office/drawing/2014/main" val="10001"/>
                  </a:ext>
                </a:extLst>
              </a:tr>
              <a:tr h="247555">
                <a:tc vMerge="1">
                  <a:txBody>
                    <a:bodyPr/>
                    <a:lstStyle/>
                    <a:p>
                      <a:pPr marL="228600" marR="0" lvl="0" indent="-228600" algn="l" defTabSz="414640" rtl="0" eaLnBrk="1" fontAlgn="auto" latinLnBrk="0" hangingPunct="1">
                        <a:lnSpc>
                          <a:spcPct val="100000"/>
                        </a:lnSpc>
                        <a:spcBef>
                          <a:spcPts val="0"/>
                        </a:spcBef>
                        <a:spcAft>
                          <a:spcPts val="0"/>
                        </a:spcAft>
                        <a:buClrTx/>
                        <a:buSzTx/>
                        <a:buFont typeface="+mj-lt"/>
                        <a:buAutoNum type="arabicPeriod"/>
                        <a:tabLst/>
                        <a:defRPr/>
                      </a:pPr>
                      <a:r>
                        <a:rPr lang="fr-FR" sz="1200" dirty="0"/>
                        <a:t>TOUS </a:t>
                      </a:r>
                    </a:p>
                  </a:txBody>
                  <a:tcPr marL="91431" marR="91431" marT="45736" marB="45736">
                    <a:lnB w="12700" cmpd="sng">
                      <a:noFill/>
                    </a:lnB>
                    <a:solidFill>
                      <a:schemeClr val="accent4">
                        <a:lumMod val="60000"/>
                        <a:lumOff val="40000"/>
                      </a:schemeClr>
                    </a:solidFill>
                  </a:tcPr>
                </a:tc>
                <a:tc>
                  <a:txBody>
                    <a:bodyPr/>
                    <a:lstStyle/>
                    <a:p>
                      <a:pPr marL="0" marR="0" lvl="0" indent="0" algn="ctr" defTabSz="414640" rtl="0" eaLnBrk="1" fontAlgn="auto" latinLnBrk="0" hangingPunct="1">
                        <a:lnSpc>
                          <a:spcPct val="100000"/>
                        </a:lnSpc>
                        <a:spcBef>
                          <a:spcPts val="0"/>
                        </a:spcBef>
                        <a:spcAft>
                          <a:spcPts val="0"/>
                        </a:spcAft>
                        <a:buClrTx/>
                        <a:buSzTx/>
                        <a:buFontTx/>
                        <a:buNone/>
                        <a:tabLst/>
                        <a:defRPr/>
                      </a:pPr>
                      <a:r>
                        <a:rPr lang="fr-FR" sz="1200" dirty="0">
                          <a:solidFill>
                            <a:schemeClr val="tx2"/>
                          </a:solidFill>
                          <a:latin typeface="+mj-lt"/>
                        </a:rPr>
                        <a:t>NON CADRES </a:t>
                      </a:r>
                    </a:p>
                  </a:txBody>
                  <a:tcPr marL="92126" marR="92126" marT="46076" marB="46076">
                    <a:solidFill>
                      <a:schemeClr val="accent2">
                        <a:lumMod val="40000"/>
                        <a:lumOff val="60000"/>
                      </a:schemeClr>
                    </a:solidFill>
                  </a:tcPr>
                </a:tc>
                <a:tc>
                  <a:txBody>
                    <a:bodyPr/>
                    <a:lstStyle/>
                    <a:p>
                      <a:pPr marL="0" marR="0" lvl="0" indent="0" algn="ctr" defTabSz="414640" rtl="0" eaLnBrk="1" fontAlgn="auto" latinLnBrk="0" hangingPunct="1">
                        <a:lnSpc>
                          <a:spcPct val="100000"/>
                        </a:lnSpc>
                        <a:spcBef>
                          <a:spcPts val="0"/>
                        </a:spcBef>
                        <a:spcAft>
                          <a:spcPts val="0"/>
                        </a:spcAft>
                        <a:buClrTx/>
                        <a:buSzTx/>
                        <a:buFontTx/>
                        <a:buNone/>
                        <a:tabLst/>
                        <a:defRPr/>
                      </a:pPr>
                      <a:r>
                        <a:rPr lang="fr-FR" sz="1200" dirty="0">
                          <a:solidFill>
                            <a:schemeClr val="tx2"/>
                          </a:solidFill>
                          <a:latin typeface="+mj-lt"/>
                        </a:rPr>
                        <a:t>CADRES</a:t>
                      </a:r>
                    </a:p>
                  </a:txBody>
                  <a:tcPr marL="92126" marR="92126" marT="46076" marB="46076">
                    <a:solidFill>
                      <a:schemeClr val="accent2">
                        <a:lumMod val="40000"/>
                        <a:lumOff val="60000"/>
                      </a:schemeClr>
                    </a:solidFill>
                  </a:tcPr>
                </a:tc>
                <a:extLst>
                  <a:ext uri="{0D108BD9-81ED-4DB2-BD59-A6C34878D82A}">
                    <a16:rowId xmlns:a16="http://schemas.microsoft.com/office/drawing/2014/main" val="10002"/>
                  </a:ext>
                </a:extLst>
              </a:tr>
              <a:tr h="1619299">
                <a:tc vMerge="1">
                  <a:txBody>
                    <a:bodyPr/>
                    <a:lstStyle/>
                    <a:p>
                      <a:r>
                        <a:rPr lang="fr-FR" sz="1200" dirty="0"/>
                        <a:t>Congé payé légal augmenté de : </a:t>
                      </a:r>
                      <a:br>
                        <a:rPr lang="fr-FR" sz="1200" dirty="0"/>
                      </a:br>
                      <a:endParaRPr lang="fr-FR" sz="1200" dirty="0"/>
                    </a:p>
                    <a:p>
                      <a:r>
                        <a:rPr lang="fr-FR" sz="1200" dirty="0"/>
                        <a:t>- </a:t>
                      </a:r>
                      <a:r>
                        <a:rPr lang="fr-FR" sz="1200" b="1" dirty="0"/>
                        <a:t>1 jour ouvrable </a:t>
                      </a:r>
                      <a:r>
                        <a:rPr lang="fr-FR" sz="1200" b="0" dirty="0"/>
                        <a:t>pour les salariés justifiant de 2 ans d’ancienneté </a:t>
                      </a:r>
                      <a:br>
                        <a:rPr lang="fr-FR" sz="1200" b="0" dirty="0"/>
                      </a:br>
                      <a:br>
                        <a:rPr lang="fr-FR" sz="1200" dirty="0"/>
                      </a:br>
                      <a:r>
                        <a:rPr lang="fr-FR" sz="1200" dirty="0"/>
                        <a:t>- </a:t>
                      </a:r>
                      <a:r>
                        <a:rPr lang="fr-FR" sz="1200" b="1" dirty="0"/>
                        <a:t>2 jour ouvrables </a:t>
                      </a:r>
                      <a:r>
                        <a:rPr lang="fr-FR" sz="1200" b="0" dirty="0"/>
                        <a:t>pour les salariés âgés d’</a:t>
                      </a:r>
                      <a:r>
                        <a:rPr lang="fr-FR" sz="1200" b="1" dirty="0"/>
                        <a:t>au moins 45 ans </a:t>
                      </a:r>
                      <a:r>
                        <a:rPr lang="fr-FR" sz="1200" b="0" dirty="0"/>
                        <a:t>justifiant de 2 ans d’ancienneté </a:t>
                      </a:r>
                    </a:p>
                  </a:txBody>
                  <a:tcPr marL="91431" marR="91431" marT="45736" marB="4573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r>
                        <a:rPr lang="fr-FR" sz="1200" dirty="0">
                          <a:solidFill>
                            <a:schemeClr val="tx2"/>
                          </a:solidFill>
                          <a:latin typeface="+mj-lt"/>
                        </a:rPr>
                        <a:t>Congé payé légal augmenté : </a:t>
                      </a:r>
                    </a:p>
                    <a:p>
                      <a:r>
                        <a:rPr lang="fr-FR" sz="1200" dirty="0">
                          <a:solidFill>
                            <a:schemeClr val="tx2"/>
                          </a:solidFill>
                          <a:latin typeface="+mj-lt"/>
                        </a:rPr>
                        <a:t>- 1 jour après 10 ans, </a:t>
                      </a:r>
                    </a:p>
                    <a:p>
                      <a:r>
                        <a:rPr lang="fr-FR" sz="1200" dirty="0">
                          <a:solidFill>
                            <a:schemeClr val="tx2"/>
                          </a:solidFill>
                          <a:latin typeface="+mj-lt"/>
                        </a:rPr>
                        <a:t>- 2 jours après 15 ans,  </a:t>
                      </a:r>
                    </a:p>
                    <a:p>
                      <a:r>
                        <a:rPr lang="fr-FR" sz="1200" dirty="0">
                          <a:solidFill>
                            <a:schemeClr val="tx2"/>
                          </a:solidFill>
                          <a:latin typeface="+mj-lt"/>
                        </a:rPr>
                        <a:t>- 3 jours après 20 ans. </a:t>
                      </a:r>
                    </a:p>
                    <a:p>
                      <a:pPr marL="0" indent="0">
                        <a:buFontTx/>
                        <a:buNone/>
                      </a:pPr>
                      <a:r>
                        <a:rPr lang="fr-FR" sz="1200" dirty="0">
                          <a:solidFill>
                            <a:schemeClr val="tx2"/>
                          </a:solidFill>
                          <a:latin typeface="+mj-lt"/>
                        </a:rPr>
                        <a:t>(</a:t>
                      </a:r>
                      <a:r>
                        <a:rPr lang="fr-FR" sz="1200" u="sng" dirty="0">
                          <a:solidFill>
                            <a:schemeClr val="tx2"/>
                          </a:solidFill>
                          <a:latin typeface="+mj-lt"/>
                        </a:rPr>
                        <a:t>Article 1er de l’Accord national du 23 février 1982 sur la durée du travail)</a:t>
                      </a:r>
                    </a:p>
                    <a:p>
                      <a:endParaRPr lang="fr-FR" sz="1200" dirty="0">
                        <a:solidFill>
                          <a:schemeClr val="tx2"/>
                        </a:solidFill>
                        <a:latin typeface="+mj-lt"/>
                      </a:endParaRPr>
                    </a:p>
                  </a:txBody>
                  <a:tcPr marL="92126" marR="92126" marT="46076" marB="46076">
                    <a:lnL w="12700" cmpd="sng">
                      <a:noFill/>
                    </a:lnL>
                    <a:solidFill>
                      <a:schemeClr val="accent2">
                        <a:lumMod val="20000"/>
                        <a:lumOff val="80000"/>
                      </a:schemeClr>
                    </a:solidFill>
                  </a:tcPr>
                </a:tc>
                <a:tc>
                  <a:txBody>
                    <a:bodyPr/>
                    <a:lstStyle/>
                    <a:p>
                      <a:pPr marL="0" marR="0" lvl="0" indent="0" algn="l" defTabSz="414640" rtl="0" eaLnBrk="1" fontAlgn="auto" latinLnBrk="0" hangingPunct="1">
                        <a:lnSpc>
                          <a:spcPct val="100000"/>
                        </a:lnSpc>
                        <a:spcBef>
                          <a:spcPts val="0"/>
                        </a:spcBef>
                        <a:spcAft>
                          <a:spcPts val="0"/>
                        </a:spcAft>
                        <a:buClrTx/>
                        <a:buSzTx/>
                        <a:buFontTx/>
                        <a:buNone/>
                        <a:tabLst/>
                        <a:defRPr/>
                      </a:pPr>
                      <a:r>
                        <a:rPr lang="fr-FR" sz="1200" dirty="0">
                          <a:solidFill>
                            <a:schemeClr val="tx2"/>
                          </a:solidFill>
                          <a:latin typeface="+mj-lt"/>
                        </a:rPr>
                        <a:t>Congé payé légal augmenté :</a:t>
                      </a:r>
                    </a:p>
                    <a:p>
                      <a:pPr marL="0" marR="0" lvl="0" indent="0" algn="l" defTabSz="414640" rtl="0" eaLnBrk="1" fontAlgn="auto" latinLnBrk="0" hangingPunct="1">
                        <a:lnSpc>
                          <a:spcPct val="100000"/>
                        </a:lnSpc>
                        <a:spcBef>
                          <a:spcPts val="0"/>
                        </a:spcBef>
                        <a:spcAft>
                          <a:spcPts val="0"/>
                        </a:spcAft>
                        <a:buClrTx/>
                        <a:buSzTx/>
                        <a:buFontTx/>
                        <a:buNone/>
                        <a:tabLst/>
                        <a:defRPr/>
                      </a:pPr>
                      <a:r>
                        <a:rPr lang="fr-FR" sz="1200" dirty="0">
                          <a:solidFill>
                            <a:schemeClr val="tx2"/>
                          </a:solidFill>
                          <a:latin typeface="+mj-lt"/>
                        </a:rPr>
                        <a:t>- 2 jours pour l'ingénieur ou cadre âgé de 30 ans et ayant 1 an d'ancienneté ;</a:t>
                      </a:r>
                    </a:p>
                    <a:p>
                      <a:pPr marL="0" marR="0" lvl="0" indent="0" algn="l" defTabSz="414640" rtl="0" eaLnBrk="1" fontAlgn="auto" latinLnBrk="0" hangingPunct="1">
                        <a:lnSpc>
                          <a:spcPct val="100000"/>
                        </a:lnSpc>
                        <a:spcBef>
                          <a:spcPts val="0"/>
                        </a:spcBef>
                        <a:spcAft>
                          <a:spcPts val="0"/>
                        </a:spcAft>
                        <a:buClrTx/>
                        <a:buSzTx/>
                        <a:buFontTx/>
                        <a:buNone/>
                        <a:tabLst/>
                        <a:defRPr/>
                      </a:pPr>
                      <a:r>
                        <a:rPr lang="fr-FR" sz="1200" dirty="0">
                          <a:solidFill>
                            <a:schemeClr val="tx2"/>
                          </a:solidFill>
                          <a:latin typeface="+mj-lt"/>
                        </a:rPr>
                        <a:t>- 3 jours pour l'ingénieur ou cadre âgé de 35 ans et ayant 2 ans d'ancienneté  </a:t>
                      </a:r>
                    </a:p>
                    <a:p>
                      <a:pPr marL="0" marR="0" lvl="0" indent="0" algn="l" defTabSz="414640" rtl="0" eaLnBrk="1" fontAlgn="auto" latinLnBrk="0" hangingPunct="1">
                        <a:lnSpc>
                          <a:spcPct val="100000"/>
                        </a:lnSpc>
                        <a:spcBef>
                          <a:spcPts val="0"/>
                        </a:spcBef>
                        <a:spcAft>
                          <a:spcPts val="0"/>
                        </a:spcAft>
                        <a:buClrTx/>
                        <a:buSzTx/>
                        <a:buFontTx/>
                        <a:buNone/>
                        <a:tabLst/>
                        <a:defRPr/>
                      </a:pPr>
                      <a:r>
                        <a:rPr lang="fr-FR" sz="1200" dirty="0">
                          <a:solidFill>
                            <a:schemeClr val="tx2"/>
                          </a:solidFill>
                          <a:latin typeface="+mj-lt"/>
                        </a:rPr>
                        <a:t>(</a:t>
                      </a:r>
                      <a:r>
                        <a:rPr lang="fr-FR" sz="1200" u="sng" dirty="0">
                          <a:solidFill>
                            <a:schemeClr val="tx2"/>
                          </a:solidFill>
                          <a:latin typeface="+mj-lt"/>
                        </a:rPr>
                        <a:t>Article 14 de la Convention collective nationale des ingénieurs et cadres de la métallurgie du 13 mars 1972).</a:t>
                      </a:r>
                    </a:p>
                    <a:p>
                      <a:endParaRPr lang="fr-FR" sz="1200" dirty="0">
                        <a:solidFill>
                          <a:schemeClr val="tx2"/>
                        </a:solidFill>
                        <a:latin typeface="+mj-lt"/>
                      </a:endParaRPr>
                    </a:p>
                  </a:txBody>
                  <a:tcPr marL="92126" marR="92126" marT="46076" marB="46076">
                    <a:solidFill>
                      <a:schemeClr val="accent2">
                        <a:lumMod val="20000"/>
                        <a:lumOff val="80000"/>
                      </a:schemeClr>
                    </a:solidFill>
                  </a:tcPr>
                </a:tc>
                <a:extLst>
                  <a:ext uri="{0D108BD9-81ED-4DB2-BD59-A6C34878D82A}">
                    <a16:rowId xmlns:a16="http://schemas.microsoft.com/office/drawing/2014/main" val="10003"/>
                  </a:ext>
                </a:extLst>
              </a:tr>
            </a:tbl>
          </a:graphicData>
        </a:graphic>
      </p:graphicFrame>
      <p:pic>
        <p:nvPicPr>
          <p:cNvPr id="10" name="Graphique 9" descr="Verrou contour">
            <a:extLst>
              <a:ext uri="{FF2B5EF4-FFF2-40B4-BE49-F238E27FC236}">
                <a16:creationId xmlns:a16="http://schemas.microsoft.com/office/drawing/2014/main" id="{2A0BA683-10D8-38F1-22AF-4467D15274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29042" y="572943"/>
            <a:ext cx="914400" cy="914400"/>
          </a:xfrm>
          <a:prstGeom prst="rect">
            <a:avLst/>
          </a:prstGeom>
        </p:spPr>
      </p:pic>
    </p:spTree>
    <p:extLst>
      <p:ext uri="{BB962C8B-B14F-4D97-AF65-F5344CB8AC3E}">
        <p14:creationId xmlns:p14="http://schemas.microsoft.com/office/powerpoint/2010/main" val="4033766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57AC6-4CEA-6CC3-313A-66EFC19C3A9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0EBDE13-D687-311C-56D2-43ECD444FDF9}"/>
              </a:ext>
            </a:extLst>
          </p:cNvPr>
          <p:cNvSpPr>
            <a:spLocks noGrp="1"/>
          </p:cNvSpPr>
          <p:nvPr>
            <p:ph type="body" sz="quarter" idx="10"/>
          </p:nvPr>
        </p:nvSpPr>
        <p:spPr>
          <a:xfrm>
            <a:off x="782254" y="358346"/>
            <a:ext cx="10555356" cy="908169"/>
          </a:xfrm>
        </p:spPr>
        <p:txBody>
          <a:bodyPr/>
          <a:lstStyle/>
          <a:p>
            <a:r>
              <a:rPr lang="fr-FR" dirty="0"/>
              <a:t>Congés enfants malades</a:t>
            </a:r>
          </a:p>
        </p:txBody>
      </p:sp>
      <p:sp>
        <p:nvSpPr>
          <p:cNvPr id="3" name="Espace réservé du pied de page 2">
            <a:extLst>
              <a:ext uri="{FF2B5EF4-FFF2-40B4-BE49-F238E27FC236}">
                <a16:creationId xmlns:a16="http://schemas.microsoft.com/office/drawing/2014/main" id="{D0CABBD7-A87A-2CA8-7EA4-2268981C4F3C}"/>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62AFB9CC-775B-12ED-CED8-4B66DBD96651}"/>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6A6BB44E-EBDA-6036-3DB2-2AC6F2BCCF05}"/>
              </a:ext>
            </a:extLst>
          </p:cNvPr>
          <p:cNvSpPr>
            <a:spLocks noGrp="1"/>
          </p:cNvSpPr>
          <p:nvPr>
            <p:ph type="sldNum" sz="quarter" idx="14"/>
          </p:nvPr>
        </p:nvSpPr>
        <p:spPr/>
        <p:txBody>
          <a:bodyPr/>
          <a:lstStyle/>
          <a:p>
            <a:fld id="{4C7E21DC-CC56-46B7-BFF7-48361C3AE33C}" type="slidenum">
              <a:rPr lang="fr-FR" smtClean="0"/>
              <a:pPr/>
              <a:t>11</a:t>
            </a:fld>
            <a:endParaRPr lang="fr-FR"/>
          </a:p>
        </p:txBody>
      </p:sp>
      <p:graphicFrame>
        <p:nvGraphicFramePr>
          <p:cNvPr id="7" name="Tableau 2">
            <a:extLst>
              <a:ext uri="{FF2B5EF4-FFF2-40B4-BE49-F238E27FC236}">
                <a16:creationId xmlns:a16="http://schemas.microsoft.com/office/drawing/2014/main" id="{CCDB7DDF-B394-6C95-2F07-2EFADC7F49C5}"/>
              </a:ext>
            </a:extLst>
          </p:cNvPr>
          <p:cNvGraphicFramePr>
            <a:graphicFrameLocks noGrp="1"/>
          </p:cNvGraphicFramePr>
          <p:nvPr>
            <p:extLst>
              <p:ext uri="{D42A27DB-BD31-4B8C-83A1-F6EECF244321}">
                <p14:modId xmlns:p14="http://schemas.microsoft.com/office/powerpoint/2010/main" val="3914824531"/>
              </p:ext>
            </p:extLst>
          </p:nvPr>
        </p:nvGraphicFramePr>
        <p:xfrm>
          <a:off x="1611086" y="2304571"/>
          <a:ext cx="9963132" cy="2377440"/>
        </p:xfrm>
        <a:graphic>
          <a:graphicData uri="http://schemas.openxmlformats.org/drawingml/2006/table">
            <a:tbl>
              <a:tblPr firstRow="1" bandRow="1">
                <a:tableStyleId>{5C22544A-7EE6-4342-B048-85BDC9FD1C3A}</a:tableStyleId>
              </a:tblPr>
              <a:tblGrid>
                <a:gridCol w="4168669">
                  <a:extLst>
                    <a:ext uri="{9D8B030D-6E8A-4147-A177-3AD203B41FA5}">
                      <a16:colId xmlns:a16="http://schemas.microsoft.com/office/drawing/2014/main" val="20000"/>
                    </a:ext>
                  </a:extLst>
                </a:gridCol>
                <a:gridCol w="2473419">
                  <a:extLst>
                    <a:ext uri="{9D8B030D-6E8A-4147-A177-3AD203B41FA5}">
                      <a16:colId xmlns:a16="http://schemas.microsoft.com/office/drawing/2014/main" val="20001"/>
                    </a:ext>
                  </a:extLst>
                </a:gridCol>
                <a:gridCol w="3321044">
                  <a:extLst>
                    <a:ext uri="{9D8B030D-6E8A-4147-A177-3AD203B41FA5}">
                      <a16:colId xmlns:a16="http://schemas.microsoft.com/office/drawing/2014/main" val="20002"/>
                    </a:ext>
                  </a:extLst>
                </a:gridCol>
              </a:tblGrid>
              <a:tr h="537528">
                <a:tc>
                  <a:txBody>
                    <a:bodyPr/>
                    <a:lstStyle/>
                    <a:p>
                      <a:pPr algn="l"/>
                      <a:endParaRPr lang="fr-FR" dirty="0">
                        <a:solidFill>
                          <a:schemeClr val="tx2"/>
                        </a:solidFill>
                        <a:latin typeface="+mj-lt"/>
                      </a:endParaRPr>
                    </a:p>
                    <a:p>
                      <a:pPr algn="l"/>
                      <a:r>
                        <a:rPr lang="fr-FR" b="0" dirty="0">
                          <a:solidFill>
                            <a:schemeClr val="tx2"/>
                          </a:solidFill>
                          <a:latin typeface="+mj-lt"/>
                        </a:rPr>
                        <a:t>Durée du congé (Loi)</a:t>
                      </a:r>
                    </a:p>
                  </a:txBody>
                  <a:tcPr marL="91445" marR="91445">
                    <a:solidFill>
                      <a:schemeClr val="accent1">
                        <a:lumMod val="60000"/>
                        <a:lumOff val="40000"/>
                      </a:schemeClr>
                    </a:solidFill>
                  </a:tcPr>
                </a:tc>
                <a:tc>
                  <a:txBody>
                    <a:bodyPr/>
                    <a:lstStyle/>
                    <a:p>
                      <a:r>
                        <a:rPr lang="fr-FR" b="0" dirty="0">
                          <a:solidFill>
                            <a:schemeClr val="tx2"/>
                          </a:solidFill>
                          <a:latin typeface="+mj-lt"/>
                        </a:rPr>
                        <a:t>3 jours par an </a:t>
                      </a:r>
                    </a:p>
                  </a:txBody>
                  <a:tcPr marL="91445" marR="91445">
                    <a:solidFill>
                      <a:schemeClr val="accent1">
                        <a:lumMod val="40000"/>
                        <a:lumOff val="60000"/>
                      </a:schemeClr>
                    </a:solidFill>
                  </a:tcPr>
                </a:tc>
                <a:tc>
                  <a:txBody>
                    <a:bodyPr/>
                    <a:lstStyle/>
                    <a:p>
                      <a:r>
                        <a:rPr lang="fr-FR" b="0" dirty="0">
                          <a:solidFill>
                            <a:schemeClr val="tx2"/>
                          </a:solidFill>
                          <a:latin typeface="+mj-lt"/>
                        </a:rPr>
                        <a:t>5 jours par an : </a:t>
                      </a:r>
                      <a:br>
                        <a:rPr lang="fr-FR" b="0" dirty="0">
                          <a:solidFill>
                            <a:schemeClr val="tx2"/>
                          </a:solidFill>
                          <a:latin typeface="+mj-lt"/>
                        </a:rPr>
                      </a:br>
                      <a:r>
                        <a:rPr lang="fr-FR" b="0" dirty="0">
                          <a:solidFill>
                            <a:schemeClr val="tx2"/>
                          </a:solidFill>
                          <a:latin typeface="+mj-lt"/>
                        </a:rPr>
                        <a:t>- enfant de moins de 1 an </a:t>
                      </a:r>
                      <a:br>
                        <a:rPr lang="fr-FR" b="0" dirty="0">
                          <a:solidFill>
                            <a:schemeClr val="tx2"/>
                          </a:solidFill>
                          <a:latin typeface="+mj-lt"/>
                        </a:rPr>
                      </a:br>
                      <a:r>
                        <a:rPr lang="fr-FR" b="0" dirty="0">
                          <a:solidFill>
                            <a:schemeClr val="tx2"/>
                          </a:solidFill>
                          <a:latin typeface="+mj-lt"/>
                        </a:rPr>
                        <a:t>- 3 enfants ou plus à charge </a:t>
                      </a:r>
                    </a:p>
                    <a:p>
                      <a:endParaRPr lang="fr-FR" b="0" dirty="0">
                        <a:solidFill>
                          <a:schemeClr val="tx2"/>
                        </a:solidFill>
                      </a:endParaRPr>
                    </a:p>
                  </a:txBody>
                  <a:tcPr marL="91445" marR="91445">
                    <a:solidFill>
                      <a:schemeClr val="accent1">
                        <a:lumMod val="40000"/>
                        <a:lumOff val="60000"/>
                      </a:schemeClr>
                    </a:solidFill>
                  </a:tcPr>
                </a:tc>
                <a:extLst>
                  <a:ext uri="{0D108BD9-81ED-4DB2-BD59-A6C34878D82A}">
                    <a16:rowId xmlns:a16="http://schemas.microsoft.com/office/drawing/2014/main" val="10000"/>
                  </a:ext>
                </a:extLst>
              </a:tr>
              <a:tr h="291801">
                <a:tc>
                  <a:txBody>
                    <a:bodyPr/>
                    <a:lstStyle/>
                    <a:p>
                      <a:pPr algn="l"/>
                      <a:endParaRPr lang="fr-FR" b="1" dirty="0">
                        <a:solidFill>
                          <a:schemeClr val="tx2"/>
                        </a:solidFill>
                        <a:latin typeface="+mj-lt"/>
                      </a:endParaRPr>
                    </a:p>
                    <a:p>
                      <a:pPr algn="l"/>
                      <a:r>
                        <a:rPr lang="fr-FR" b="0" dirty="0">
                          <a:solidFill>
                            <a:schemeClr val="tx2"/>
                          </a:solidFill>
                          <a:latin typeface="+mj-lt"/>
                        </a:rPr>
                        <a:t>Indemnisation (Convention)</a:t>
                      </a:r>
                    </a:p>
                  </a:txBody>
                  <a:tcPr marL="91445" marR="91445">
                    <a:solidFill>
                      <a:schemeClr val="accent2">
                        <a:lumMod val="60000"/>
                        <a:lumOff val="40000"/>
                      </a:schemeClr>
                    </a:solidFill>
                  </a:tcPr>
                </a:tc>
                <a:tc gridSpan="2">
                  <a:txBody>
                    <a:bodyPr/>
                    <a:lstStyle/>
                    <a:p>
                      <a:r>
                        <a:rPr lang="fr-FR" b="0" dirty="0">
                          <a:solidFill>
                            <a:schemeClr val="tx2"/>
                          </a:solidFill>
                          <a:latin typeface="+mj-lt"/>
                        </a:rPr>
                        <a:t>Maintien de 50% de la rémunération </a:t>
                      </a:r>
                    </a:p>
                    <a:p>
                      <a:br>
                        <a:rPr lang="fr-FR" b="0" dirty="0">
                          <a:solidFill>
                            <a:schemeClr val="tx2"/>
                          </a:solidFill>
                          <a:latin typeface="+mj-lt"/>
                        </a:rPr>
                      </a:br>
                      <a:r>
                        <a:rPr lang="fr-FR" b="0" dirty="0">
                          <a:solidFill>
                            <a:schemeClr val="tx2"/>
                          </a:solidFill>
                          <a:latin typeface="+mj-lt"/>
                        </a:rPr>
                        <a:t>Limitée à 4 jours par an </a:t>
                      </a:r>
                      <a:br>
                        <a:rPr lang="fr-FR" b="0" dirty="0">
                          <a:solidFill>
                            <a:schemeClr val="tx2"/>
                          </a:solidFill>
                          <a:latin typeface="+mj-lt"/>
                        </a:rPr>
                      </a:br>
                      <a:endParaRPr lang="fr-FR" b="0" dirty="0">
                        <a:solidFill>
                          <a:schemeClr val="tx2"/>
                        </a:solidFill>
                        <a:latin typeface="+mj-lt"/>
                      </a:endParaRPr>
                    </a:p>
                  </a:txBody>
                  <a:tcPr marL="91445" marR="91445">
                    <a:solidFill>
                      <a:schemeClr val="accent2">
                        <a:lumMod val="40000"/>
                        <a:lumOff val="60000"/>
                      </a:schemeClr>
                    </a:solidFill>
                  </a:tcPr>
                </a:tc>
                <a:tc hMerge="1">
                  <a:txBody>
                    <a:bodyPr/>
                    <a:lstStyle/>
                    <a:p>
                      <a:endParaRPr lang="fr-FR" dirty="0"/>
                    </a:p>
                  </a:txBody>
                  <a:tcPr/>
                </a:tc>
                <a:extLst>
                  <a:ext uri="{0D108BD9-81ED-4DB2-BD59-A6C34878D82A}">
                    <a16:rowId xmlns:a16="http://schemas.microsoft.com/office/drawing/2014/main" val="10001"/>
                  </a:ext>
                </a:extLst>
              </a:tr>
            </a:tbl>
          </a:graphicData>
        </a:graphic>
      </p:graphicFrame>
      <p:sp>
        <p:nvSpPr>
          <p:cNvPr id="8" name="ZoneTexte 1">
            <a:extLst>
              <a:ext uri="{FF2B5EF4-FFF2-40B4-BE49-F238E27FC236}">
                <a16:creationId xmlns:a16="http://schemas.microsoft.com/office/drawing/2014/main" id="{0CDA084D-3909-4F9D-3610-E354B1A27F09}"/>
              </a:ext>
            </a:extLst>
          </p:cNvPr>
          <p:cNvSpPr txBox="1">
            <a:spLocks noChangeArrowheads="1"/>
          </p:cNvSpPr>
          <p:nvPr/>
        </p:nvSpPr>
        <p:spPr bwMode="auto">
          <a:xfrm>
            <a:off x="782254" y="1555193"/>
            <a:ext cx="10555356" cy="33855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dirty="0">
                <a:solidFill>
                  <a:schemeClr val="tx2"/>
                </a:solidFill>
                <a:latin typeface="+mj-lt"/>
              </a:rPr>
              <a:t>(Enfant à charge de moins de 16 ans) </a:t>
            </a:r>
          </a:p>
        </p:txBody>
      </p:sp>
      <p:pic>
        <p:nvPicPr>
          <p:cNvPr id="11" name="Graphique 10" descr="Calendrier mensuel contour">
            <a:extLst>
              <a:ext uri="{FF2B5EF4-FFF2-40B4-BE49-F238E27FC236}">
                <a16:creationId xmlns:a16="http://schemas.microsoft.com/office/drawing/2014/main" id="{C7D1CF67-16DA-7828-2915-24ED00D67A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581" y="2304571"/>
            <a:ext cx="914400" cy="914400"/>
          </a:xfrm>
          <a:prstGeom prst="rect">
            <a:avLst/>
          </a:prstGeom>
        </p:spPr>
      </p:pic>
      <p:pic>
        <p:nvPicPr>
          <p:cNvPr id="15" name="Graphique 14" descr="Argent contour">
            <a:extLst>
              <a:ext uri="{FF2B5EF4-FFF2-40B4-BE49-F238E27FC236}">
                <a16:creationId xmlns:a16="http://schemas.microsoft.com/office/drawing/2014/main" id="{44937304-6943-05E1-1A8E-1C829D6DA5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581" y="3494572"/>
            <a:ext cx="914400" cy="914400"/>
          </a:xfrm>
          <a:prstGeom prst="rect">
            <a:avLst/>
          </a:prstGeom>
        </p:spPr>
      </p:pic>
    </p:spTree>
    <p:extLst>
      <p:ext uri="{BB962C8B-B14F-4D97-AF65-F5344CB8AC3E}">
        <p14:creationId xmlns:p14="http://schemas.microsoft.com/office/powerpoint/2010/main" val="371787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27B63-14CE-7A74-A740-AB426E80918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8A6D311-6BCF-B6EC-C636-5374D73AA092}"/>
              </a:ext>
            </a:extLst>
          </p:cNvPr>
          <p:cNvSpPr>
            <a:spLocks noGrp="1"/>
          </p:cNvSpPr>
          <p:nvPr>
            <p:ph type="body" sz="quarter" idx="10"/>
          </p:nvPr>
        </p:nvSpPr>
        <p:spPr>
          <a:xfrm>
            <a:off x="782254" y="358346"/>
            <a:ext cx="10555356" cy="908169"/>
          </a:xfrm>
        </p:spPr>
        <p:txBody>
          <a:bodyPr/>
          <a:lstStyle/>
          <a:p>
            <a:r>
              <a:rPr lang="fr-FR" dirty="0"/>
              <a:t>Congés évènements familiaux</a:t>
            </a:r>
          </a:p>
        </p:txBody>
      </p:sp>
      <p:sp>
        <p:nvSpPr>
          <p:cNvPr id="3" name="Espace réservé du pied de page 2">
            <a:extLst>
              <a:ext uri="{FF2B5EF4-FFF2-40B4-BE49-F238E27FC236}">
                <a16:creationId xmlns:a16="http://schemas.microsoft.com/office/drawing/2014/main" id="{A6D2D079-C6AC-9DCA-935A-31C9A1B87D30}"/>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98FF2CB8-0FCC-0775-CE98-143DF9E03366}"/>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8FD8DD68-1B64-251C-E9C2-0D6B3409EC91}"/>
              </a:ext>
            </a:extLst>
          </p:cNvPr>
          <p:cNvSpPr>
            <a:spLocks noGrp="1"/>
          </p:cNvSpPr>
          <p:nvPr>
            <p:ph type="sldNum" sz="quarter" idx="14"/>
          </p:nvPr>
        </p:nvSpPr>
        <p:spPr/>
        <p:txBody>
          <a:bodyPr/>
          <a:lstStyle/>
          <a:p>
            <a:fld id="{4C7E21DC-CC56-46B7-BFF7-48361C3AE33C}" type="slidenum">
              <a:rPr lang="fr-FR" smtClean="0"/>
              <a:pPr/>
              <a:t>12</a:t>
            </a:fld>
            <a:endParaRPr lang="fr-FR"/>
          </a:p>
        </p:txBody>
      </p:sp>
      <p:pic>
        <p:nvPicPr>
          <p:cNvPr id="6" name="Image 5">
            <a:extLst>
              <a:ext uri="{FF2B5EF4-FFF2-40B4-BE49-F238E27FC236}">
                <a16:creationId xmlns:a16="http://schemas.microsoft.com/office/drawing/2014/main" id="{8E4D190C-EC81-F261-3C7B-38C22EAB3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790" y="1100841"/>
            <a:ext cx="59055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5F5AC08B-34FB-77DE-1F38-0EA447E047E0}"/>
              </a:ext>
            </a:extLst>
          </p:cNvPr>
          <p:cNvSpPr/>
          <p:nvPr/>
        </p:nvSpPr>
        <p:spPr>
          <a:xfrm>
            <a:off x="1117600" y="4833257"/>
            <a:ext cx="6048690" cy="1442833"/>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10">
            <a:extLst>
              <a:ext uri="{FF2B5EF4-FFF2-40B4-BE49-F238E27FC236}">
                <a16:creationId xmlns:a16="http://schemas.microsoft.com/office/drawing/2014/main" id="{6D8DD80F-6C0A-C7C8-5ECE-825777B7E737}"/>
              </a:ext>
            </a:extLst>
          </p:cNvPr>
          <p:cNvSpPr txBox="1">
            <a:spLocks noChangeArrowheads="1"/>
          </p:cNvSpPr>
          <p:nvPr/>
        </p:nvSpPr>
        <p:spPr bwMode="auto">
          <a:xfrm>
            <a:off x="8380186" y="4686441"/>
            <a:ext cx="1258888" cy="2778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200" dirty="0"/>
              <a:t>Code du travail </a:t>
            </a:r>
          </a:p>
        </p:txBody>
      </p:sp>
      <p:sp>
        <p:nvSpPr>
          <p:cNvPr id="10" name="ZoneTexte 9">
            <a:extLst>
              <a:ext uri="{FF2B5EF4-FFF2-40B4-BE49-F238E27FC236}">
                <a16:creationId xmlns:a16="http://schemas.microsoft.com/office/drawing/2014/main" id="{591C1469-9236-62F5-49A7-ED938D9996EF}"/>
              </a:ext>
            </a:extLst>
          </p:cNvPr>
          <p:cNvSpPr txBox="1"/>
          <p:nvPr/>
        </p:nvSpPr>
        <p:spPr>
          <a:xfrm>
            <a:off x="7166290" y="5048807"/>
            <a:ext cx="2618040" cy="25400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fr-FR" sz="1050" dirty="0"/>
              <a:t>4 jours ouvrables</a:t>
            </a:r>
          </a:p>
        </p:txBody>
      </p:sp>
      <p:sp>
        <p:nvSpPr>
          <p:cNvPr id="11" name="ZoneTexte 10">
            <a:extLst>
              <a:ext uri="{FF2B5EF4-FFF2-40B4-BE49-F238E27FC236}">
                <a16:creationId xmlns:a16="http://schemas.microsoft.com/office/drawing/2014/main" id="{E8392763-51F5-568B-D26A-6EF4919C0058}"/>
              </a:ext>
            </a:extLst>
          </p:cNvPr>
          <p:cNvSpPr txBox="1"/>
          <p:nvPr/>
        </p:nvSpPr>
        <p:spPr>
          <a:xfrm>
            <a:off x="7166290" y="5454604"/>
            <a:ext cx="2618040" cy="253916"/>
          </a:xfrm>
          <a:prstGeom prst="rect">
            <a:avLst/>
          </a:prstGeom>
          <a:noFill/>
          <a:ln>
            <a:solidFill>
              <a:srgbClr val="FF0000"/>
            </a:solidFill>
          </a:ln>
        </p:spPr>
        <p:txBody>
          <a:bodyPr wrap="square">
            <a:spAutoFit/>
          </a:bodyPr>
          <a:lstStyle/>
          <a:p>
            <a:pPr>
              <a:defRPr/>
            </a:pPr>
            <a:r>
              <a:rPr lang="fr-FR" sz="1050" dirty="0"/>
              <a:t>3 jours ouvrables</a:t>
            </a:r>
          </a:p>
        </p:txBody>
      </p:sp>
      <p:sp>
        <p:nvSpPr>
          <p:cNvPr id="12" name="ZoneTexte 11">
            <a:extLst>
              <a:ext uri="{FF2B5EF4-FFF2-40B4-BE49-F238E27FC236}">
                <a16:creationId xmlns:a16="http://schemas.microsoft.com/office/drawing/2014/main" id="{E0AE1970-FC81-D091-698E-E2864E5910AE}"/>
              </a:ext>
            </a:extLst>
          </p:cNvPr>
          <p:cNvSpPr txBox="1"/>
          <p:nvPr/>
        </p:nvSpPr>
        <p:spPr>
          <a:xfrm>
            <a:off x="7166290" y="5920595"/>
            <a:ext cx="2618040" cy="253916"/>
          </a:xfrm>
          <a:prstGeom prst="rect">
            <a:avLst/>
          </a:prstGeom>
          <a:noFill/>
          <a:ln>
            <a:solidFill>
              <a:srgbClr val="FF0000"/>
            </a:solidFill>
          </a:ln>
        </p:spPr>
        <p:txBody>
          <a:bodyPr wrap="square">
            <a:spAutoFit/>
          </a:bodyPr>
          <a:lstStyle/>
          <a:p>
            <a:pPr>
              <a:defRPr/>
            </a:pPr>
            <a:r>
              <a:rPr lang="fr-FR" sz="1050" dirty="0"/>
              <a:t>0 jour</a:t>
            </a:r>
          </a:p>
        </p:txBody>
      </p:sp>
    </p:spTree>
    <p:extLst>
      <p:ext uri="{BB962C8B-B14F-4D97-AF65-F5344CB8AC3E}">
        <p14:creationId xmlns:p14="http://schemas.microsoft.com/office/powerpoint/2010/main" val="3384889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DB9D2-BE76-5588-D72D-94B0564BA902}"/>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8DC7E46-E588-9527-7623-4B8CA82729CE}"/>
              </a:ext>
            </a:extLst>
          </p:cNvPr>
          <p:cNvSpPr>
            <a:spLocks noGrp="1"/>
          </p:cNvSpPr>
          <p:nvPr>
            <p:ph type="body" sz="quarter" idx="10"/>
          </p:nvPr>
        </p:nvSpPr>
        <p:spPr>
          <a:xfrm>
            <a:off x="782254" y="504549"/>
            <a:ext cx="11409746" cy="761966"/>
          </a:xfrm>
        </p:spPr>
        <p:txBody>
          <a:bodyPr/>
          <a:lstStyle/>
          <a:p>
            <a:r>
              <a:rPr lang="fr-FR" dirty="0"/>
              <a:t>Acquisitions de Congés Payés en maladie</a:t>
            </a:r>
          </a:p>
          <a:p>
            <a:endParaRPr lang="fr-FR" dirty="0"/>
          </a:p>
        </p:txBody>
      </p:sp>
      <p:sp>
        <p:nvSpPr>
          <p:cNvPr id="3" name="Espace réservé du pied de page 2">
            <a:extLst>
              <a:ext uri="{FF2B5EF4-FFF2-40B4-BE49-F238E27FC236}">
                <a16:creationId xmlns:a16="http://schemas.microsoft.com/office/drawing/2014/main" id="{A4C7DC28-DA8E-202C-703F-F789F05842F0}"/>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C42A14E6-2AB0-680D-195E-505D76F85928}"/>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ADD7736E-9687-C76E-D37D-03D652C02B26}"/>
              </a:ext>
            </a:extLst>
          </p:cNvPr>
          <p:cNvSpPr>
            <a:spLocks noGrp="1"/>
          </p:cNvSpPr>
          <p:nvPr>
            <p:ph type="sldNum" sz="quarter" idx="14"/>
          </p:nvPr>
        </p:nvSpPr>
        <p:spPr/>
        <p:txBody>
          <a:bodyPr/>
          <a:lstStyle/>
          <a:p>
            <a:fld id="{4C7E21DC-CC56-46B7-BFF7-48361C3AE33C}" type="slidenum">
              <a:rPr lang="fr-FR" smtClean="0"/>
              <a:pPr/>
              <a:t>13</a:t>
            </a:fld>
            <a:endParaRPr lang="fr-FR"/>
          </a:p>
        </p:txBody>
      </p:sp>
      <p:cxnSp>
        <p:nvCxnSpPr>
          <p:cNvPr id="6" name="Connecteur droit 5">
            <a:extLst>
              <a:ext uri="{FF2B5EF4-FFF2-40B4-BE49-F238E27FC236}">
                <a16:creationId xmlns:a16="http://schemas.microsoft.com/office/drawing/2014/main" id="{63980D17-4A6C-6704-170C-7C849DCFFDC4}"/>
              </a:ext>
            </a:extLst>
          </p:cNvPr>
          <p:cNvCxnSpPr>
            <a:cxnSpLocks/>
          </p:cNvCxnSpPr>
          <p:nvPr/>
        </p:nvCxnSpPr>
        <p:spPr>
          <a:xfrm>
            <a:off x="6202734" y="1422400"/>
            <a:ext cx="0" cy="3556000"/>
          </a:xfrm>
          <a:prstGeom prst="line">
            <a:avLst/>
          </a:prstGeom>
        </p:spPr>
        <p:style>
          <a:lnRef idx="1">
            <a:schemeClr val="accent5"/>
          </a:lnRef>
          <a:fillRef idx="0">
            <a:schemeClr val="accent5"/>
          </a:fillRef>
          <a:effectRef idx="0">
            <a:schemeClr val="accent5"/>
          </a:effectRef>
          <a:fontRef idx="minor">
            <a:schemeClr val="tx1"/>
          </a:fontRef>
        </p:style>
      </p:cxnSp>
      <p:sp>
        <p:nvSpPr>
          <p:cNvPr id="15" name="Espace réservé du texte 1">
            <a:extLst>
              <a:ext uri="{FF2B5EF4-FFF2-40B4-BE49-F238E27FC236}">
                <a16:creationId xmlns:a16="http://schemas.microsoft.com/office/drawing/2014/main" id="{0635BC78-2310-03DF-EBDC-44680D4C3DFC}"/>
              </a:ext>
            </a:extLst>
          </p:cNvPr>
          <p:cNvSpPr txBox="1">
            <a:spLocks/>
          </p:cNvSpPr>
          <p:nvPr/>
        </p:nvSpPr>
        <p:spPr>
          <a:xfrm>
            <a:off x="782254" y="1266515"/>
            <a:ext cx="4916368" cy="980269"/>
          </a:xfrm>
          <a:prstGeom prst="rect">
            <a:avLst/>
          </a:prstGeom>
        </p:spPr>
        <p:txBody>
          <a:bodyPr wrap="square" lIns="0" tIns="0" rIns="0" bIns="0" numCol="1"/>
          <a:lstStyle>
            <a:lvl1pPr marL="0" indent="0" algn="l" defTabSz="914400" rtl="0" eaLnBrk="1" latinLnBrk="0" hangingPunct="1">
              <a:lnSpc>
                <a:spcPts val="5500"/>
              </a:lnSpc>
              <a:spcBef>
                <a:spcPts val="0"/>
              </a:spcBef>
              <a:spcAft>
                <a:spcPts val="0"/>
              </a:spcAft>
              <a:buFontTx/>
              <a:buNone/>
              <a:defRPr sz="36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defTabSz="914400" rtl="0" eaLnBrk="1" latinLnBrk="0" hangingPunct="1">
              <a:lnSpc>
                <a:spcPts val="2800"/>
              </a:lnSpc>
              <a:spcBef>
                <a:spcPts val="0"/>
              </a:spcBef>
              <a:spcAft>
                <a:spcPts val="1100"/>
              </a:spcAft>
              <a:buFontTx/>
              <a:buNone/>
              <a:defRPr sz="2400" b="1" kern="120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ts val="1800"/>
              </a:lnSpc>
              <a:spcBef>
                <a:spcPts val="0"/>
              </a:spcBef>
              <a:buFontTx/>
              <a:buNone/>
              <a:defRPr sz="1500" b="0" kern="1200">
                <a:solidFill>
                  <a:schemeClr val="tx1"/>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t>Non-cadres</a:t>
            </a:r>
          </a:p>
        </p:txBody>
      </p:sp>
      <p:sp>
        <p:nvSpPr>
          <p:cNvPr id="16" name="Espace réservé du texte 1">
            <a:extLst>
              <a:ext uri="{FF2B5EF4-FFF2-40B4-BE49-F238E27FC236}">
                <a16:creationId xmlns:a16="http://schemas.microsoft.com/office/drawing/2014/main" id="{E3E9F2B6-6094-7B07-7332-FC12E8AE8AF1}"/>
              </a:ext>
            </a:extLst>
          </p:cNvPr>
          <p:cNvSpPr txBox="1">
            <a:spLocks/>
          </p:cNvSpPr>
          <p:nvPr/>
        </p:nvSpPr>
        <p:spPr>
          <a:xfrm>
            <a:off x="6493380" y="1235838"/>
            <a:ext cx="8118333" cy="1041624"/>
          </a:xfrm>
          <a:prstGeom prst="rect">
            <a:avLst/>
          </a:prstGeom>
        </p:spPr>
        <p:txBody>
          <a:bodyPr wrap="square" lIns="0" tIns="0" rIns="0" bIns="0" numCol="1"/>
          <a:lstStyle>
            <a:lvl1pPr marL="0" indent="0" algn="l" defTabSz="914400" rtl="0" eaLnBrk="1" latinLnBrk="0" hangingPunct="1">
              <a:lnSpc>
                <a:spcPts val="5500"/>
              </a:lnSpc>
              <a:spcBef>
                <a:spcPts val="0"/>
              </a:spcBef>
              <a:spcAft>
                <a:spcPts val="0"/>
              </a:spcAft>
              <a:buFontTx/>
              <a:buNone/>
              <a:defRPr sz="36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defTabSz="914400" rtl="0" eaLnBrk="1" latinLnBrk="0" hangingPunct="1">
              <a:lnSpc>
                <a:spcPts val="2800"/>
              </a:lnSpc>
              <a:spcBef>
                <a:spcPts val="0"/>
              </a:spcBef>
              <a:spcAft>
                <a:spcPts val="1100"/>
              </a:spcAft>
              <a:buFontTx/>
              <a:buNone/>
              <a:defRPr sz="2400" b="1" kern="120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ts val="1800"/>
              </a:lnSpc>
              <a:spcBef>
                <a:spcPts val="0"/>
              </a:spcBef>
              <a:buFontTx/>
              <a:buNone/>
              <a:defRPr sz="1500" b="0" kern="1200">
                <a:solidFill>
                  <a:schemeClr val="tx1"/>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solidFill>
                  <a:schemeClr val="accent4"/>
                </a:solidFill>
              </a:rPr>
              <a:t>Cadres</a:t>
            </a:r>
          </a:p>
        </p:txBody>
      </p:sp>
      <p:sp>
        <p:nvSpPr>
          <p:cNvPr id="18" name="ZoneTexte 1">
            <a:extLst>
              <a:ext uri="{FF2B5EF4-FFF2-40B4-BE49-F238E27FC236}">
                <a16:creationId xmlns:a16="http://schemas.microsoft.com/office/drawing/2014/main" id="{166C7740-E53D-34D3-D4D5-937BD9E62826}"/>
              </a:ext>
            </a:extLst>
          </p:cNvPr>
          <p:cNvSpPr txBox="1">
            <a:spLocks noChangeArrowheads="1"/>
          </p:cNvSpPr>
          <p:nvPr/>
        </p:nvSpPr>
        <p:spPr bwMode="auto">
          <a:xfrm>
            <a:off x="782254" y="2181321"/>
            <a:ext cx="5076024" cy="329320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dirty="0">
                <a:solidFill>
                  <a:schemeClr val="tx2"/>
                </a:solidFill>
                <a:latin typeface="+mj-lt"/>
              </a:rPr>
              <a:t>Maladie ordinaire : </a:t>
            </a:r>
          </a:p>
          <a:p>
            <a:endParaRPr lang="fr-FR" altLang="fr-FR" sz="1600" dirty="0">
              <a:solidFill>
                <a:schemeClr val="tx2"/>
              </a:solidFill>
              <a:latin typeface="+mj-lt"/>
            </a:endParaRPr>
          </a:p>
          <a:p>
            <a:pPr marL="285750" indent="-285750">
              <a:buFont typeface="Wingdings" panose="05000000000000000000" pitchFamily="2" charset="2"/>
              <a:buChar char="§"/>
            </a:pPr>
            <a:r>
              <a:rPr lang="fr-FR" altLang="fr-FR" sz="1600" dirty="0">
                <a:solidFill>
                  <a:schemeClr val="tx2"/>
                </a:solidFill>
                <a:latin typeface="+mj-lt"/>
              </a:rPr>
              <a:t>2 mois calendaires, si 1 an d’ancienneté </a:t>
            </a:r>
          </a:p>
          <a:p>
            <a:pPr marL="285750" indent="-285750">
              <a:buFont typeface="Wingdings" panose="05000000000000000000" pitchFamily="2" charset="2"/>
              <a:buChar char="§"/>
            </a:pPr>
            <a:r>
              <a:rPr lang="fr-FR" altLang="fr-FR" sz="1600" dirty="0">
                <a:solidFill>
                  <a:schemeClr val="tx2"/>
                </a:solidFill>
                <a:latin typeface="+mj-lt"/>
              </a:rPr>
              <a:t>4 mois calendaires, si 5 ans d’ancienneté </a:t>
            </a:r>
          </a:p>
          <a:p>
            <a:pPr marL="285750" indent="-285750">
              <a:buFont typeface="Wingdings" panose="05000000000000000000" pitchFamily="2" charset="2"/>
              <a:buChar char="§"/>
            </a:pPr>
            <a:r>
              <a:rPr lang="fr-FR" altLang="fr-FR" sz="1600" dirty="0">
                <a:solidFill>
                  <a:schemeClr val="tx2"/>
                </a:solidFill>
                <a:latin typeface="+mj-lt"/>
              </a:rPr>
              <a:t>6 mois calendaires, si 10 ans d’ancienneté </a:t>
            </a:r>
          </a:p>
          <a:p>
            <a:pPr marL="285750" indent="-285750">
              <a:buFont typeface="Wingdings" panose="05000000000000000000" pitchFamily="2" charset="2"/>
              <a:buChar char="§"/>
            </a:pPr>
            <a:r>
              <a:rPr lang="fr-FR" altLang="fr-FR" sz="1600" dirty="0">
                <a:solidFill>
                  <a:schemeClr val="tx2"/>
                </a:solidFill>
                <a:latin typeface="+mj-lt"/>
              </a:rPr>
              <a:t>8 mois calendaires, si 20 ans d’ancienneté.</a:t>
            </a:r>
          </a:p>
          <a:p>
            <a:endParaRPr lang="fr-FR" altLang="fr-FR" sz="1600" dirty="0">
              <a:solidFill>
                <a:schemeClr val="tx2"/>
              </a:solidFill>
              <a:latin typeface="+mj-lt"/>
            </a:endParaRPr>
          </a:p>
          <a:p>
            <a:r>
              <a:rPr lang="fr-FR" altLang="fr-FR" sz="1600" dirty="0">
                <a:solidFill>
                  <a:schemeClr val="tx2"/>
                </a:solidFill>
                <a:latin typeface="+mj-lt"/>
              </a:rPr>
              <a:t>Maladie professionnelle / Accident du travail (AT/MP) : </a:t>
            </a:r>
          </a:p>
          <a:p>
            <a:endParaRPr lang="fr-FR" altLang="fr-FR" sz="1600" dirty="0">
              <a:solidFill>
                <a:schemeClr val="tx2"/>
              </a:solidFill>
              <a:latin typeface="+mj-lt"/>
            </a:endParaRPr>
          </a:p>
          <a:p>
            <a:r>
              <a:rPr lang="fr-FR" altLang="fr-FR" sz="1600" dirty="0">
                <a:solidFill>
                  <a:schemeClr val="tx2"/>
                </a:solidFill>
                <a:latin typeface="+mj-lt"/>
              </a:rPr>
              <a:t>12 mois calendaires en cas de maladie professionnelle ou accident du travail </a:t>
            </a:r>
            <a:br>
              <a:rPr lang="fr-FR" altLang="fr-FR" sz="1600" dirty="0">
                <a:solidFill>
                  <a:schemeClr val="tx2"/>
                </a:solidFill>
                <a:latin typeface="+mj-lt"/>
              </a:rPr>
            </a:br>
            <a:endParaRPr lang="fr-FR" altLang="fr-FR" sz="1600" dirty="0">
              <a:solidFill>
                <a:schemeClr val="tx2"/>
              </a:solidFill>
              <a:latin typeface="+mj-lt"/>
            </a:endParaRPr>
          </a:p>
          <a:p>
            <a:endParaRPr lang="fr-FR" altLang="fr-FR" sz="1600" dirty="0">
              <a:solidFill>
                <a:schemeClr val="tx2"/>
              </a:solidFill>
              <a:latin typeface="+mj-lt"/>
            </a:endParaRPr>
          </a:p>
        </p:txBody>
      </p:sp>
      <p:sp>
        <p:nvSpPr>
          <p:cNvPr id="20" name="ZoneTexte 1">
            <a:extLst>
              <a:ext uri="{FF2B5EF4-FFF2-40B4-BE49-F238E27FC236}">
                <a16:creationId xmlns:a16="http://schemas.microsoft.com/office/drawing/2014/main" id="{374FECBA-18F7-A6BA-306C-2DCC9F1190FD}"/>
              </a:ext>
            </a:extLst>
          </p:cNvPr>
          <p:cNvSpPr txBox="1">
            <a:spLocks noChangeArrowheads="1"/>
          </p:cNvSpPr>
          <p:nvPr/>
        </p:nvSpPr>
        <p:spPr bwMode="auto">
          <a:xfrm>
            <a:off x="6618518" y="2095286"/>
            <a:ext cx="6943872" cy="107721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dirty="0">
                <a:solidFill>
                  <a:schemeClr val="accent2"/>
                </a:solidFill>
                <a:latin typeface="+mj-lt"/>
              </a:rPr>
              <a:t>Maladie ordinaire ou AT/MP : </a:t>
            </a:r>
          </a:p>
          <a:p>
            <a:endParaRPr lang="fr-FR" altLang="fr-FR" sz="1600" dirty="0">
              <a:solidFill>
                <a:schemeClr val="accent2"/>
              </a:solidFill>
              <a:latin typeface="+mj-lt"/>
            </a:endParaRPr>
          </a:p>
          <a:p>
            <a:r>
              <a:rPr lang="fr-FR" altLang="fr-FR" sz="1600" dirty="0">
                <a:solidFill>
                  <a:schemeClr val="accent2"/>
                </a:solidFill>
                <a:latin typeface="+mj-lt"/>
              </a:rPr>
              <a:t>12 mois calendaires </a:t>
            </a:r>
          </a:p>
          <a:p>
            <a:endParaRPr lang="fr-FR" altLang="fr-FR" sz="1600" dirty="0">
              <a:solidFill>
                <a:schemeClr val="tx2"/>
              </a:solidFill>
              <a:latin typeface="+mj-lt"/>
            </a:endParaRPr>
          </a:p>
        </p:txBody>
      </p:sp>
      <p:sp>
        <p:nvSpPr>
          <p:cNvPr id="8" name="ZoneTexte 1">
            <a:extLst>
              <a:ext uri="{FF2B5EF4-FFF2-40B4-BE49-F238E27FC236}">
                <a16:creationId xmlns:a16="http://schemas.microsoft.com/office/drawing/2014/main" id="{EF87A1D5-B3C6-45D6-351B-44D7F5E8232B}"/>
              </a:ext>
            </a:extLst>
          </p:cNvPr>
          <p:cNvSpPr txBox="1">
            <a:spLocks noChangeArrowheads="1"/>
          </p:cNvSpPr>
          <p:nvPr/>
        </p:nvSpPr>
        <p:spPr bwMode="auto">
          <a:xfrm>
            <a:off x="2940836" y="5166753"/>
            <a:ext cx="794487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b="1" dirty="0">
                <a:solidFill>
                  <a:schemeClr val="accent1"/>
                </a:solidFill>
                <a:latin typeface="+mj-lt"/>
              </a:rPr>
              <a:t>       Jurisprudence de la Cour de cassation du 13 septembre 2023 </a:t>
            </a:r>
          </a:p>
          <a:p>
            <a:endParaRPr lang="fr-FR" altLang="fr-FR" sz="1400" b="1" dirty="0">
              <a:solidFill>
                <a:schemeClr val="accent1"/>
              </a:solidFill>
              <a:latin typeface="+mj-lt"/>
            </a:endParaRPr>
          </a:p>
          <a:p>
            <a:r>
              <a:rPr lang="fr-FR" altLang="fr-FR" sz="1400" dirty="0">
                <a:solidFill>
                  <a:schemeClr val="accent1"/>
                </a:solidFill>
                <a:latin typeface="+mj-lt"/>
              </a:rPr>
              <a:t>Réaction : Projet de loi adaptation droit de l'union européenne (EN COURS D’ADOPTION) </a:t>
            </a:r>
          </a:p>
          <a:p>
            <a:pPr marL="285750" indent="-285750">
              <a:buFont typeface="Wingdings" panose="05000000000000000000" pitchFamily="2" charset="2"/>
              <a:buChar char="§"/>
            </a:pPr>
            <a:r>
              <a:rPr lang="fr-FR" altLang="fr-FR" sz="1400" dirty="0">
                <a:solidFill>
                  <a:schemeClr val="accent1"/>
                </a:solidFill>
                <a:latin typeface="+mj-lt"/>
              </a:rPr>
              <a:t>2 jours par mois (pas 2,5),</a:t>
            </a:r>
          </a:p>
          <a:p>
            <a:pPr marL="285750" indent="-285750">
              <a:buFont typeface="Wingdings" panose="05000000000000000000" pitchFamily="2" charset="2"/>
              <a:buChar char="§"/>
            </a:pPr>
            <a:r>
              <a:rPr lang="fr-FR" altLang="fr-FR" sz="1400" dirty="0">
                <a:solidFill>
                  <a:schemeClr val="accent1"/>
                </a:solidFill>
                <a:latin typeface="+mj-lt"/>
              </a:rPr>
              <a:t>4 semaines par an (pas 5),</a:t>
            </a:r>
          </a:p>
          <a:p>
            <a:pPr marL="285750" indent="-285750">
              <a:buFont typeface="Wingdings" panose="05000000000000000000" pitchFamily="2" charset="2"/>
              <a:buChar char="§"/>
            </a:pPr>
            <a:r>
              <a:rPr lang="fr-FR" altLang="fr-FR" sz="1400" dirty="0">
                <a:solidFill>
                  <a:schemeClr val="accent1"/>
                </a:solidFill>
                <a:latin typeface="+mj-lt"/>
              </a:rPr>
              <a:t>Limite du report à 15 mois suivant expiration période de référence. </a:t>
            </a:r>
          </a:p>
          <a:p>
            <a:endParaRPr lang="fr-FR" altLang="fr-FR" sz="1400" b="1" dirty="0">
              <a:solidFill>
                <a:schemeClr val="accent1"/>
              </a:solidFill>
              <a:latin typeface="+mj-lt"/>
            </a:endParaRPr>
          </a:p>
        </p:txBody>
      </p:sp>
      <p:cxnSp>
        <p:nvCxnSpPr>
          <p:cNvPr id="10" name="Connecteur droit 9">
            <a:extLst>
              <a:ext uri="{FF2B5EF4-FFF2-40B4-BE49-F238E27FC236}">
                <a16:creationId xmlns:a16="http://schemas.microsoft.com/office/drawing/2014/main" id="{049799B8-5156-9802-C90E-982E31E1471C}"/>
              </a:ext>
            </a:extLst>
          </p:cNvPr>
          <p:cNvCxnSpPr>
            <a:cxnSpLocks/>
          </p:cNvCxnSpPr>
          <p:nvPr/>
        </p:nvCxnSpPr>
        <p:spPr>
          <a:xfrm flipH="1" flipV="1">
            <a:off x="2345751" y="5692410"/>
            <a:ext cx="440992" cy="1222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3A9EB46F-92FD-9EA9-2C75-D51FD7056BDB}"/>
              </a:ext>
            </a:extLst>
          </p:cNvPr>
          <p:cNvCxnSpPr>
            <a:cxnSpLocks/>
          </p:cNvCxnSpPr>
          <p:nvPr/>
        </p:nvCxnSpPr>
        <p:spPr>
          <a:xfrm flipV="1">
            <a:off x="2345751" y="5019375"/>
            <a:ext cx="595086" cy="666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DDC17F90-E983-CF1F-3053-E62E0A059800}"/>
              </a:ext>
            </a:extLst>
          </p:cNvPr>
          <p:cNvCxnSpPr>
            <a:cxnSpLocks/>
          </p:cNvCxnSpPr>
          <p:nvPr/>
        </p:nvCxnSpPr>
        <p:spPr>
          <a:xfrm flipV="1">
            <a:off x="2917371" y="4978400"/>
            <a:ext cx="9274629" cy="40975"/>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Graphique 32" descr="Homme juge avec un remplissage uni">
            <a:extLst>
              <a:ext uri="{FF2B5EF4-FFF2-40B4-BE49-F238E27FC236}">
                <a16:creationId xmlns:a16="http://schemas.microsoft.com/office/drawing/2014/main" id="{372498B1-8EB5-37C3-7865-F272E6DBBB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77969" y="5389089"/>
            <a:ext cx="914400" cy="914400"/>
          </a:xfrm>
          <a:prstGeom prst="rect">
            <a:avLst/>
          </a:prstGeom>
        </p:spPr>
      </p:pic>
    </p:spTree>
    <p:extLst>
      <p:ext uri="{BB962C8B-B14F-4D97-AF65-F5344CB8AC3E}">
        <p14:creationId xmlns:p14="http://schemas.microsoft.com/office/powerpoint/2010/main" val="181975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DB9D2-BE76-5588-D72D-94B0564BA902}"/>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8DC7E46-E588-9527-7623-4B8CA82729CE}"/>
              </a:ext>
            </a:extLst>
          </p:cNvPr>
          <p:cNvSpPr>
            <a:spLocks noGrp="1"/>
          </p:cNvSpPr>
          <p:nvPr>
            <p:ph type="body" sz="quarter" idx="10"/>
          </p:nvPr>
        </p:nvSpPr>
        <p:spPr>
          <a:xfrm>
            <a:off x="782254" y="504549"/>
            <a:ext cx="11409746" cy="761966"/>
          </a:xfrm>
        </p:spPr>
        <p:txBody>
          <a:bodyPr/>
          <a:lstStyle/>
          <a:p>
            <a:r>
              <a:rPr lang="fr-FR" dirty="0"/>
              <a:t>Départ à la Retraite </a:t>
            </a:r>
          </a:p>
          <a:p>
            <a:endParaRPr lang="fr-FR" dirty="0"/>
          </a:p>
        </p:txBody>
      </p:sp>
      <p:sp>
        <p:nvSpPr>
          <p:cNvPr id="3" name="Espace réservé du pied de page 2">
            <a:extLst>
              <a:ext uri="{FF2B5EF4-FFF2-40B4-BE49-F238E27FC236}">
                <a16:creationId xmlns:a16="http://schemas.microsoft.com/office/drawing/2014/main" id="{A4C7DC28-DA8E-202C-703F-F789F05842F0}"/>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C42A14E6-2AB0-680D-195E-505D76F85928}"/>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ADD7736E-9687-C76E-D37D-03D652C02B26}"/>
              </a:ext>
            </a:extLst>
          </p:cNvPr>
          <p:cNvSpPr>
            <a:spLocks noGrp="1"/>
          </p:cNvSpPr>
          <p:nvPr>
            <p:ph type="sldNum" sz="quarter" idx="14"/>
          </p:nvPr>
        </p:nvSpPr>
        <p:spPr/>
        <p:txBody>
          <a:bodyPr/>
          <a:lstStyle/>
          <a:p>
            <a:fld id="{4C7E21DC-CC56-46B7-BFF7-48361C3AE33C}" type="slidenum">
              <a:rPr lang="fr-FR" smtClean="0"/>
              <a:pPr/>
              <a:t>14</a:t>
            </a:fld>
            <a:endParaRPr lang="fr-FR"/>
          </a:p>
        </p:txBody>
      </p:sp>
      <p:sp>
        <p:nvSpPr>
          <p:cNvPr id="15" name="Espace réservé du texte 1">
            <a:extLst>
              <a:ext uri="{FF2B5EF4-FFF2-40B4-BE49-F238E27FC236}">
                <a16:creationId xmlns:a16="http://schemas.microsoft.com/office/drawing/2014/main" id="{0635BC78-2310-03DF-EBDC-44680D4C3DFC}"/>
              </a:ext>
            </a:extLst>
          </p:cNvPr>
          <p:cNvSpPr txBox="1">
            <a:spLocks/>
          </p:cNvSpPr>
          <p:nvPr/>
        </p:nvSpPr>
        <p:spPr>
          <a:xfrm>
            <a:off x="782254" y="1266515"/>
            <a:ext cx="4916368" cy="980269"/>
          </a:xfrm>
          <a:prstGeom prst="rect">
            <a:avLst/>
          </a:prstGeom>
        </p:spPr>
        <p:txBody>
          <a:bodyPr wrap="square" lIns="0" tIns="0" rIns="0" bIns="0" numCol="1"/>
          <a:lstStyle>
            <a:lvl1pPr marL="0" indent="0" algn="l" defTabSz="914400" rtl="0" eaLnBrk="1" latinLnBrk="0" hangingPunct="1">
              <a:lnSpc>
                <a:spcPts val="5500"/>
              </a:lnSpc>
              <a:spcBef>
                <a:spcPts val="0"/>
              </a:spcBef>
              <a:spcAft>
                <a:spcPts val="0"/>
              </a:spcAft>
              <a:buFontTx/>
              <a:buNone/>
              <a:defRPr sz="36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defTabSz="914400" rtl="0" eaLnBrk="1" latinLnBrk="0" hangingPunct="1">
              <a:lnSpc>
                <a:spcPts val="2800"/>
              </a:lnSpc>
              <a:spcBef>
                <a:spcPts val="0"/>
              </a:spcBef>
              <a:spcAft>
                <a:spcPts val="1100"/>
              </a:spcAft>
              <a:buFontTx/>
              <a:buNone/>
              <a:defRPr sz="2400" b="1" kern="120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ts val="1800"/>
              </a:lnSpc>
              <a:spcBef>
                <a:spcPts val="0"/>
              </a:spcBef>
              <a:buFontTx/>
              <a:buNone/>
              <a:defRPr sz="1500" b="0" kern="1200">
                <a:solidFill>
                  <a:schemeClr val="tx1"/>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3200" dirty="0"/>
          </a:p>
        </p:txBody>
      </p:sp>
      <p:sp>
        <p:nvSpPr>
          <p:cNvPr id="18" name="ZoneTexte 1">
            <a:extLst>
              <a:ext uri="{FF2B5EF4-FFF2-40B4-BE49-F238E27FC236}">
                <a16:creationId xmlns:a16="http://schemas.microsoft.com/office/drawing/2014/main" id="{166C7740-E53D-34D3-D4D5-937BD9E62826}"/>
              </a:ext>
            </a:extLst>
          </p:cNvPr>
          <p:cNvSpPr txBox="1">
            <a:spLocks noChangeArrowheads="1"/>
          </p:cNvSpPr>
          <p:nvPr/>
        </p:nvSpPr>
        <p:spPr bwMode="auto">
          <a:xfrm>
            <a:off x="1488206" y="4693231"/>
            <a:ext cx="10332161" cy="156966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dirty="0">
                <a:solidFill>
                  <a:schemeClr val="tx2"/>
                </a:solidFill>
                <a:latin typeface="+mj-lt"/>
              </a:rPr>
              <a:t>L’indemnité de </a:t>
            </a:r>
            <a:r>
              <a:rPr lang="fr-FR" altLang="fr-FR" sz="1600" b="1" dirty="0">
                <a:solidFill>
                  <a:schemeClr val="tx2"/>
                </a:solidFill>
                <a:latin typeface="+mj-lt"/>
              </a:rPr>
              <a:t>départ volontaire à la retraite </a:t>
            </a:r>
            <a:r>
              <a:rPr lang="fr-FR" altLang="fr-FR" sz="1600" dirty="0">
                <a:solidFill>
                  <a:schemeClr val="tx2"/>
                </a:solidFill>
                <a:latin typeface="+mj-lt"/>
              </a:rPr>
              <a:t>de la Métallurgie est supérieure au légal (entre 0,5 et 2 pour une ancienneté de 10 à 30 ans) </a:t>
            </a:r>
          </a:p>
          <a:p>
            <a:endParaRPr lang="fr-FR" altLang="fr-FR" sz="1600" dirty="0">
              <a:solidFill>
                <a:schemeClr val="tx2"/>
              </a:solidFill>
              <a:latin typeface="+mj-lt"/>
            </a:endParaRPr>
          </a:p>
          <a:p>
            <a:r>
              <a:rPr lang="fr-FR" altLang="fr-FR" sz="1600" dirty="0">
                <a:solidFill>
                  <a:schemeClr val="tx2"/>
                </a:solidFill>
                <a:latin typeface="+mj-lt"/>
              </a:rPr>
              <a:t>Indemnité légale de licenciement en cas de </a:t>
            </a:r>
            <a:r>
              <a:rPr lang="fr-FR" altLang="fr-FR" sz="1600" b="1" dirty="0">
                <a:solidFill>
                  <a:schemeClr val="tx2"/>
                </a:solidFill>
                <a:latin typeface="+mj-lt"/>
              </a:rPr>
              <a:t>mise à la retraite </a:t>
            </a:r>
            <a:r>
              <a:rPr lang="fr-FR" altLang="fr-FR" sz="1600" dirty="0">
                <a:solidFill>
                  <a:schemeClr val="tx2"/>
                </a:solidFill>
                <a:latin typeface="+mj-lt"/>
              </a:rPr>
              <a:t>: </a:t>
            </a:r>
          </a:p>
          <a:p>
            <a:r>
              <a:rPr lang="fr-FR" altLang="fr-FR" sz="1600" dirty="0">
                <a:solidFill>
                  <a:schemeClr val="tx2"/>
                </a:solidFill>
                <a:latin typeface="+mj-lt"/>
              </a:rPr>
              <a:t>67-70 ans : possible avec accord du salarié </a:t>
            </a:r>
            <a:br>
              <a:rPr lang="fr-FR" altLang="fr-FR" sz="1600" dirty="0">
                <a:solidFill>
                  <a:schemeClr val="tx2"/>
                </a:solidFill>
                <a:latin typeface="+mj-lt"/>
              </a:rPr>
            </a:br>
            <a:r>
              <a:rPr lang="fr-FR" altLang="fr-FR" sz="1600" dirty="0">
                <a:solidFill>
                  <a:schemeClr val="tx2"/>
                </a:solidFill>
                <a:latin typeface="+mj-lt"/>
              </a:rPr>
              <a:t>+70 ans : automatique à l’initiative de l’employeur </a:t>
            </a:r>
          </a:p>
        </p:txBody>
      </p:sp>
      <p:graphicFrame>
        <p:nvGraphicFramePr>
          <p:cNvPr id="7" name="Tableau 2">
            <a:extLst>
              <a:ext uri="{FF2B5EF4-FFF2-40B4-BE49-F238E27FC236}">
                <a16:creationId xmlns:a16="http://schemas.microsoft.com/office/drawing/2014/main" id="{11413E74-09EF-919A-0A9D-9AED63093B2A}"/>
              </a:ext>
            </a:extLst>
          </p:cNvPr>
          <p:cNvGraphicFramePr>
            <a:graphicFrameLocks noGrp="1"/>
          </p:cNvGraphicFramePr>
          <p:nvPr>
            <p:extLst>
              <p:ext uri="{D42A27DB-BD31-4B8C-83A1-F6EECF244321}">
                <p14:modId xmlns:p14="http://schemas.microsoft.com/office/powerpoint/2010/main" val="1611821237"/>
              </p:ext>
            </p:extLst>
          </p:nvPr>
        </p:nvGraphicFramePr>
        <p:xfrm>
          <a:off x="1116012" y="1379939"/>
          <a:ext cx="7418388" cy="3285700"/>
        </p:xfrm>
        <a:graphic>
          <a:graphicData uri="http://schemas.openxmlformats.org/drawingml/2006/table">
            <a:tbl>
              <a:tblPr firstRow="1" bandRow="1">
                <a:tableStyleId>{5C22544A-7EE6-4342-B048-85BDC9FD1C3A}</a:tableStyleId>
              </a:tblPr>
              <a:tblGrid>
                <a:gridCol w="2472796">
                  <a:extLst>
                    <a:ext uri="{9D8B030D-6E8A-4147-A177-3AD203B41FA5}">
                      <a16:colId xmlns:a16="http://schemas.microsoft.com/office/drawing/2014/main" val="20000"/>
                    </a:ext>
                  </a:extLst>
                </a:gridCol>
                <a:gridCol w="2472796">
                  <a:extLst>
                    <a:ext uri="{9D8B030D-6E8A-4147-A177-3AD203B41FA5}">
                      <a16:colId xmlns:a16="http://schemas.microsoft.com/office/drawing/2014/main" val="20001"/>
                    </a:ext>
                  </a:extLst>
                </a:gridCol>
                <a:gridCol w="2472796">
                  <a:extLst>
                    <a:ext uri="{9D8B030D-6E8A-4147-A177-3AD203B41FA5}">
                      <a16:colId xmlns:a16="http://schemas.microsoft.com/office/drawing/2014/main" val="20002"/>
                    </a:ext>
                  </a:extLst>
                </a:gridCol>
              </a:tblGrid>
              <a:tr h="626919">
                <a:tc gridSpan="2">
                  <a:txBody>
                    <a:bodyPr/>
                    <a:lstStyle/>
                    <a:p>
                      <a:pPr algn="ctr"/>
                      <a:r>
                        <a:rPr lang="fr-FR" sz="1800" dirty="0"/>
                        <a:t>Ancienneté</a:t>
                      </a:r>
                    </a:p>
                  </a:txBody>
                  <a:tcPr marT="45677" marB="45677"/>
                </a:tc>
                <a:tc hMerge="1">
                  <a:txBody>
                    <a:bodyPr/>
                    <a:lstStyle/>
                    <a:p>
                      <a:endParaRPr lang="fr-FR" dirty="0"/>
                    </a:p>
                  </a:txBody>
                  <a:tcPr/>
                </a:tc>
                <a:tc>
                  <a:txBody>
                    <a:bodyPr/>
                    <a:lstStyle/>
                    <a:p>
                      <a:pPr algn="ctr"/>
                      <a:r>
                        <a:rPr lang="fr-FR" sz="1800" dirty="0"/>
                        <a:t>Indemnité (en mois de salaires) </a:t>
                      </a:r>
                    </a:p>
                  </a:txBody>
                  <a:tcPr marT="45677" marB="45677"/>
                </a:tc>
                <a:extLst>
                  <a:ext uri="{0D108BD9-81ED-4DB2-BD59-A6C34878D82A}">
                    <a16:rowId xmlns:a16="http://schemas.microsoft.com/office/drawing/2014/main" val="10000"/>
                  </a:ext>
                </a:extLst>
              </a:tr>
              <a:tr h="377958">
                <a:tc>
                  <a:txBody>
                    <a:bodyPr/>
                    <a:lstStyle/>
                    <a:p>
                      <a:r>
                        <a:rPr lang="fr-FR" sz="1800" dirty="0"/>
                        <a:t>⩾ 2 ans </a:t>
                      </a:r>
                    </a:p>
                  </a:txBody>
                  <a:tcPr marT="45677" marB="45677"/>
                </a:tc>
                <a:tc>
                  <a:txBody>
                    <a:bodyPr/>
                    <a:lstStyle/>
                    <a:p>
                      <a:r>
                        <a:rPr lang="fr-FR" sz="1800" dirty="0"/>
                        <a:t>&lt; 5 ans </a:t>
                      </a:r>
                    </a:p>
                  </a:txBody>
                  <a:tcPr marT="45677" marB="45677"/>
                </a:tc>
                <a:tc>
                  <a:txBody>
                    <a:bodyPr/>
                    <a:lstStyle/>
                    <a:p>
                      <a:pPr algn="ctr"/>
                      <a:r>
                        <a:rPr lang="fr-FR" sz="1800" dirty="0"/>
                        <a:t>0,5</a:t>
                      </a:r>
                    </a:p>
                  </a:txBody>
                  <a:tcPr marT="45677" marB="45677"/>
                </a:tc>
                <a:extLst>
                  <a:ext uri="{0D108BD9-81ED-4DB2-BD59-A6C34878D82A}">
                    <a16:rowId xmlns:a16="http://schemas.microsoft.com/office/drawing/2014/main" val="10001"/>
                  </a:ext>
                </a:extLst>
              </a:tr>
              <a:tr h="377958">
                <a:tc>
                  <a:txBody>
                    <a:bodyPr/>
                    <a:lstStyle/>
                    <a:p>
                      <a:r>
                        <a:rPr lang="fr-FR" sz="1800" dirty="0"/>
                        <a:t>⩾ 5 ans </a:t>
                      </a:r>
                    </a:p>
                  </a:txBody>
                  <a:tcPr marT="45677" marB="45677"/>
                </a:tc>
                <a:tc>
                  <a:txBody>
                    <a:bodyPr/>
                    <a:lstStyle/>
                    <a:p>
                      <a:r>
                        <a:rPr lang="fr-FR" sz="1800" dirty="0"/>
                        <a:t>&lt; 10 ans</a:t>
                      </a:r>
                    </a:p>
                  </a:txBody>
                  <a:tcPr marT="45677" marB="45677"/>
                </a:tc>
                <a:tc>
                  <a:txBody>
                    <a:bodyPr/>
                    <a:lstStyle/>
                    <a:p>
                      <a:pPr algn="ctr"/>
                      <a:r>
                        <a:rPr lang="fr-FR" sz="1800" dirty="0"/>
                        <a:t>1</a:t>
                      </a:r>
                    </a:p>
                  </a:txBody>
                  <a:tcPr marT="45677" marB="45677"/>
                </a:tc>
                <a:extLst>
                  <a:ext uri="{0D108BD9-81ED-4DB2-BD59-A6C34878D82A}">
                    <a16:rowId xmlns:a16="http://schemas.microsoft.com/office/drawing/2014/main" val="10002"/>
                  </a:ext>
                </a:extLst>
              </a:tr>
              <a:tr h="377958">
                <a:tc>
                  <a:txBody>
                    <a:bodyPr/>
                    <a:lstStyle/>
                    <a:p>
                      <a:r>
                        <a:rPr lang="fr-FR" sz="1800" dirty="0"/>
                        <a:t>⩾ 10 ans </a:t>
                      </a:r>
                    </a:p>
                  </a:txBody>
                  <a:tcPr marT="45677" marB="45677"/>
                </a:tc>
                <a:tc>
                  <a:txBody>
                    <a:bodyPr/>
                    <a:lstStyle/>
                    <a:p>
                      <a:r>
                        <a:rPr lang="fr-FR" sz="1800" dirty="0"/>
                        <a:t>&lt; 20 ans</a:t>
                      </a:r>
                    </a:p>
                  </a:txBody>
                  <a:tcPr marT="45677" marB="45677"/>
                </a:tc>
                <a:tc>
                  <a:txBody>
                    <a:bodyPr/>
                    <a:lstStyle/>
                    <a:p>
                      <a:pPr algn="ctr"/>
                      <a:r>
                        <a:rPr lang="fr-FR" sz="1800" dirty="0"/>
                        <a:t>2</a:t>
                      </a:r>
                    </a:p>
                  </a:txBody>
                  <a:tcPr marT="45677" marB="45677"/>
                </a:tc>
                <a:extLst>
                  <a:ext uri="{0D108BD9-81ED-4DB2-BD59-A6C34878D82A}">
                    <a16:rowId xmlns:a16="http://schemas.microsoft.com/office/drawing/2014/main" val="10003"/>
                  </a:ext>
                </a:extLst>
              </a:tr>
              <a:tr h="377958">
                <a:tc>
                  <a:txBody>
                    <a:bodyPr/>
                    <a:lstStyle/>
                    <a:p>
                      <a:r>
                        <a:rPr lang="fr-FR" sz="1800" dirty="0"/>
                        <a:t>⩾ 20 ans </a:t>
                      </a:r>
                    </a:p>
                  </a:txBody>
                  <a:tcPr marT="45677" marB="45677"/>
                </a:tc>
                <a:tc>
                  <a:txBody>
                    <a:bodyPr/>
                    <a:lstStyle/>
                    <a:p>
                      <a:r>
                        <a:rPr lang="fr-FR" sz="1800" dirty="0"/>
                        <a:t>&lt; 30 ans </a:t>
                      </a:r>
                    </a:p>
                  </a:txBody>
                  <a:tcPr marT="45677" marB="45677"/>
                </a:tc>
                <a:tc>
                  <a:txBody>
                    <a:bodyPr/>
                    <a:lstStyle/>
                    <a:p>
                      <a:pPr algn="ctr"/>
                      <a:r>
                        <a:rPr lang="fr-FR" sz="1800" dirty="0"/>
                        <a:t>3</a:t>
                      </a:r>
                    </a:p>
                  </a:txBody>
                  <a:tcPr marT="45677" marB="45677"/>
                </a:tc>
                <a:extLst>
                  <a:ext uri="{0D108BD9-81ED-4DB2-BD59-A6C34878D82A}">
                    <a16:rowId xmlns:a16="http://schemas.microsoft.com/office/drawing/2014/main" val="10004"/>
                  </a:ext>
                </a:extLst>
              </a:tr>
              <a:tr h="377958">
                <a:tc>
                  <a:txBody>
                    <a:bodyPr/>
                    <a:lstStyle/>
                    <a:p>
                      <a:r>
                        <a:rPr lang="fr-FR" sz="1800" dirty="0"/>
                        <a:t>⩾ 30 ans </a:t>
                      </a:r>
                    </a:p>
                  </a:txBody>
                  <a:tcPr marT="45677" marB="45677"/>
                </a:tc>
                <a:tc>
                  <a:txBody>
                    <a:bodyPr/>
                    <a:lstStyle/>
                    <a:p>
                      <a:r>
                        <a:rPr lang="fr-FR" sz="1800" dirty="0"/>
                        <a:t>&lt; 35 ans</a:t>
                      </a:r>
                    </a:p>
                  </a:txBody>
                  <a:tcPr marT="45677" marB="45677"/>
                </a:tc>
                <a:tc>
                  <a:txBody>
                    <a:bodyPr/>
                    <a:lstStyle/>
                    <a:p>
                      <a:pPr algn="ctr"/>
                      <a:r>
                        <a:rPr lang="fr-FR" sz="1800" dirty="0"/>
                        <a:t>4</a:t>
                      </a:r>
                    </a:p>
                  </a:txBody>
                  <a:tcPr marT="45677" marB="45677"/>
                </a:tc>
                <a:extLst>
                  <a:ext uri="{0D108BD9-81ED-4DB2-BD59-A6C34878D82A}">
                    <a16:rowId xmlns:a16="http://schemas.microsoft.com/office/drawing/2014/main" val="10005"/>
                  </a:ext>
                </a:extLst>
              </a:tr>
              <a:tr h="377958">
                <a:tc>
                  <a:txBody>
                    <a:bodyPr/>
                    <a:lstStyle/>
                    <a:p>
                      <a:r>
                        <a:rPr lang="fr-FR" sz="1800" dirty="0"/>
                        <a:t>⩾ 35 ans </a:t>
                      </a:r>
                    </a:p>
                  </a:txBody>
                  <a:tcPr marT="45677" marB="45677"/>
                </a:tc>
                <a:tc>
                  <a:txBody>
                    <a:bodyPr/>
                    <a:lstStyle/>
                    <a:p>
                      <a:r>
                        <a:rPr lang="fr-FR" sz="1800" dirty="0"/>
                        <a:t>&lt; 40 ans</a:t>
                      </a:r>
                    </a:p>
                  </a:txBody>
                  <a:tcPr marT="45677" marB="45677"/>
                </a:tc>
                <a:tc>
                  <a:txBody>
                    <a:bodyPr/>
                    <a:lstStyle/>
                    <a:p>
                      <a:pPr algn="ctr"/>
                      <a:r>
                        <a:rPr lang="fr-FR" sz="1800" dirty="0"/>
                        <a:t>5</a:t>
                      </a:r>
                    </a:p>
                  </a:txBody>
                  <a:tcPr marT="45677" marB="45677"/>
                </a:tc>
                <a:extLst>
                  <a:ext uri="{0D108BD9-81ED-4DB2-BD59-A6C34878D82A}">
                    <a16:rowId xmlns:a16="http://schemas.microsoft.com/office/drawing/2014/main" val="10006"/>
                  </a:ext>
                </a:extLst>
              </a:tr>
              <a:tr h="377958">
                <a:tc gridSpan="2">
                  <a:txBody>
                    <a:bodyPr/>
                    <a:lstStyle/>
                    <a:p>
                      <a:pPr algn="ctr"/>
                      <a:r>
                        <a:rPr lang="fr-FR" sz="1800" dirty="0"/>
                        <a:t>⩾ 40 ans </a:t>
                      </a:r>
                    </a:p>
                  </a:txBody>
                  <a:tcPr marT="45677" marB="45677"/>
                </a:tc>
                <a:tc hMerge="1">
                  <a:txBody>
                    <a:bodyPr/>
                    <a:lstStyle/>
                    <a:p>
                      <a:endParaRPr lang="fr-FR" dirty="0"/>
                    </a:p>
                  </a:txBody>
                  <a:tcPr/>
                </a:tc>
                <a:tc>
                  <a:txBody>
                    <a:bodyPr/>
                    <a:lstStyle/>
                    <a:p>
                      <a:pPr algn="ctr"/>
                      <a:r>
                        <a:rPr lang="fr-FR" sz="1800" dirty="0"/>
                        <a:t>6</a:t>
                      </a:r>
                    </a:p>
                  </a:txBody>
                  <a:tcPr marT="45677" marB="45677"/>
                </a:tc>
                <a:extLst>
                  <a:ext uri="{0D108BD9-81ED-4DB2-BD59-A6C34878D82A}">
                    <a16:rowId xmlns:a16="http://schemas.microsoft.com/office/drawing/2014/main" val="10007"/>
                  </a:ext>
                </a:extLst>
              </a:tr>
            </a:tbl>
          </a:graphicData>
        </a:graphic>
      </p:graphicFrame>
      <p:cxnSp>
        <p:nvCxnSpPr>
          <p:cNvPr id="8" name="Connecteur droit 7">
            <a:extLst>
              <a:ext uri="{FF2B5EF4-FFF2-40B4-BE49-F238E27FC236}">
                <a16:creationId xmlns:a16="http://schemas.microsoft.com/office/drawing/2014/main" id="{92591879-6663-17A2-AE53-D4DADD285F49}"/>
              </a:ext>
            </a:extLst>
          </p:cNvPr>
          <p:cNvCxnSpPr>
            <a:cxnSpLocks/>
          </p:cNvCxnSpPr>
          <p:nvPr/>
        </p:nvCxnSpPr>
        <p:spPr>
          <a:xfrm>
            <a:off x="1255978" y="4623840"/>
            <a:ext cx="0" cy="1074057"/>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52504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DB9D2-BE76-5588-D72D-94B0564BA902}"/>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8DC7E46-E588-9527-7623-4B8CA82729CE}"/>
              </a:ext>
            </a:extLst>
          </p:cNvPr>
          <p:cNvSpPr>
            <a:spLocks noGrp="1"/>
          </p:cNvSpPr>
          <p:nvPr>
            <p:ph type="body" sz="quarter" idx="10"/>
          </p:nvPr>
        </p:nvSpPr>
        <p:spPr>
          <a:xfrm>
            <a:off x="782254" y="504549"/>
            <a:ext cx="11409746" cy="761966"/>
          </a:xfrm>
        </p:spPr>
        <p:txBody>
          <a:bodyPr/>
          <a:lstStyle/>
          <a:p>
            <a:r>
              <a:rPr lang="fr-FR" dirty="0"/>
              <a:t>Indemnités de licenciement </a:t>
            </a:r>
          </a:p>
          <a:p>
            <a:endParaRPr lang="fr-FR" dirty="0"/>
          </a:p>
        </p:txBody>
      </p:sp>
      <p:sp>
        <p:nvSpPr>
          <p:cNvPr id="3" name="Espace réservé du pied de page 2">
            <a:extLst>
              <a:ext uri="{FF2B5EF4-FFF2-40B4-BE49-F238E27FC236}">
                <a16:creationId xmlns:a16="http://schemas.microsoft.com/office/drawing/2014/main" id="{A4C7DC28-DA8E-202C-703F-F789F05842F0}"/>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C42A14E6-2AB0-680D-195E-505D76F85928}"/>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ADD7736E-9687-C76E-D37D-03D652C02B26}"/>
              </a:ext>
            </a:extLst>
          </p:cNvPr>
          <p:cNvSpPr>
            <a:spLocks noGrp="1"/>
          </p:cNvSpPr>
          <p:nvPr>
            <p:ph type="sldNum" sz="quarter" idx="14"/>
          </p:nvPr>
        </p:nvSpPr>
        <p:spPr/>
        <p:txBody>
          <a:bodyPr/>
          <a:lstStyle/>
          <a:p>
            <a:fld id="{4C7E21DC-CC56-46B7-BFF7-48361C3AE33C}" type="slidenum">
              <a:rPr lang="fr-FR" smtClean="0"/>
              <a:pPr/>
              <a:t>15</a:t>
            </a:fld>
            <a:endParaRPr lang="fr-FR"/>
          </a:p>
        </p:txBody>
      </p:sp>
      <p:cxnSp>
        <p:nvCxnSpPr>
          <p:cNvPr id="6" name="Connecteur droit 5">
            <a:extLst>
              <a:ext uri="{FF2B5EF4-FFF2-40B4-BE49-F238E27FC236}">
                <a16:creationId xmlns:a16="http://schemas.microsoft.com/office/drawing/2014/main" id="{63980D17-4A6C-6704-170C-7C849DCFFDC4}"/>
              </a:ext>
            </a:extLst>
          </p:cNvPr>
          <p:cNvCxnSpPr>
            <a:cxnSpLocks/>
          </p:cNvCxnSpPr>
          <p:nvPr/>
        </p:nvCxnSpPr>
        <p:spPr>
          <a:xfrm>
            <a:off x="4203652" y="1422400"/>
            <a:ext cx="0" cy="5242251"/>
          </a:xfrm>
          <a:prstGeom prst="line">
            <a:avLst/>
          </a:prstGeom>
        </p:spPr>
        <p:style>
          <a:lnRef idx="1">
            <a:schemeClr val="accent5"/>
          </a:lnRef>
          <a:fillRef idx="0">
            <a:schemeClr val="accent5"/>
          </a:fillRef>
          <a:effectRef idx="0">
            <a:schemeClr val="accent5"/>
          </a:effectRef>
          <a:fontRef idx="minor">
            <a:schemeClr val="tx1"/>
          </a:fontRef>
        </p:style>
      </p:cxnSp>
      <p:sp>
        <p:nvSpPr>
          <p:cNvPr id="15" name="Espace réservé du texte 1">
            <a:extLst>
              <a:ext uri="{FF2B5EF4-FFF2-40B4-BE49-F238E27FC236}">
                <a16:creationId xmlns:a16="http://schemas.microsoft.com/office/drawing/2014/main" id="{0635BC78-2310-03DF-EBDC-44680D4C3DFC}"/>
              </a:ext>
            </a:extLst>
          </p:cNvPr>
          <p:cNvSpPr txBox="1">
            <a:spLocks/>
          </p:cNvSpPr>
          <p:nvPr/>
        </p:nvSpPr>
        <p:spPr>
          <a:xfrm>
            <a:off x="782254" y="1266515"/>
            <a:ext cx="4916368" cy="980269"/>
          </a:xfrm>
          <a:prstGeom prst="rect">
            <a:avLst/>
          </a:prstGeom>
        </p:spPr>
        <p:txBody>
          <a:bodyPr wrap="square" lIns="0" tIns="0" rIns="0" bIns="0" numCol="1"/>
          <a:lstStyle>
            <a:lvl1pPr marL="0" indent="0" algn="l" defTabSz="914400" rtl="0" eaLnBrk="1" latinLnBrk="0" hangingPunct="1">
              <a:lnSpc>
                <a:spcPts val="5500"/>
              </a:lnSpc>
              <a:spcBef>
                <a:spcPts val="0"/>
              </a:spcBef>
              <a:spcAft>
                <a:spcPts val="0"/>
              </a:spcAft>
              <a:buFontTx/>
              <a:buNone/>
              <a:defRPr sz="36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defTabSz="914400" rtl="0" eaLnBrk="1" latinLnBrk="0" hangingPunct="1">
              <a:lnSpc>
                <a:spcPts val="2800"/>
              </a:lnSpc>
              <a:spcBef>
                <a:spcPts val="0"/>
              </a:spcBef>
              <a:spcAft>
                <a:spcPts val="1100"/>
              </a:spcAft>
              <a:buFontTx/>
              <a:buNone/>
              <a:defRPr sz="2400" b="1" kern="120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ts val="1800"/>
              </a:lnSpc>
              <a:spcBef>
                <a:spcPts val="0"/>
              </a:spcBef>
              <a:buFontTx/>
              <a:buNone/>
              <a:defRPr sz="1500" b="0" kern="1200">
                <a:solidFill>
                  <a:schemeClr val="tx1"/>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t>Non-cadres</a:t>
            </a:r>
          </a:p>
        </p:txBody>
      </p:sp>
      <p:sp>
        <p:nvSpPr>
          <p:cNvPr id="16" name="Espace réservé du texte 1">
            <a:extLst>
              <a:ext uri="{FF2B5EF4-FFF2-40B4-BE49-F238E27FC236}">
                <a16:creationId xmlns:a16="http://schemas.microsoft.com/office/drawing/2014/main" id="{E3E9F2B6-6094-7B07-7332-FC12E8AE8AF1}"/>
              </a:ext>
            </a:extLst>
          </p:cNvPr>
          <p:cNvSpPr txBox="1">
            <a:spLocks/>
          </p:cNvSpPr>
          <p:nvPr/>
        </p:nvSpPr>
        <p:spPr>
          <a:xfrm>
            <a:off x="4601037" y="1266515"/>
            <a:ext cx="6670633" cy="1041624"/>
          </a:xfrm>
          <a:prstGeom prst="rect">
            <a:avLst/>
          </a:prstGeom>
        </p:spPr>
        <p:txBody>
          <a:bodyPr wrap="square" lIns="0" tIns="0" rIns="0" bIns="0" numCol="1"/>
          <a:lstStyle>
            <a:lvl1pPr marL="0" indent="0" algn="l" defTabSz="914400" rtl="0" eaLnBrk="1" latinLnBrk="0" hangingPunct="1">
              <a:lnSpc>
                <a:spcPts val="5500"/>
              </a:lnSpc>
              <a:spcBef>
                <a:spcPts val="0"/>
              </a:spcBef>
              <a:spcAft>
                <a:spcPts val="0"/>
              </a:spcAft>
              <a:buFontTx/>
              <a:buNone/>
              <a:defRPr sz="36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defTabSz="914400" rtl="0" eaLnBrk="1" latinLnBrk="0" hangingPunct="1">
              <a:lnSpc>
                <a:spcPts val="2800"/>
              </a:lnSpc>
              <a:spcBef>
                <a:spcPts val="0"/>
              </a:spcBef>
              <a:spcAft>
                <a:spcPts val="1100"/>
              </a:spcAft>
              <a:buFontTx/>
              <a:buNone/>
              <a:defRPr sz="2400" b="1" kern="120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ts val="1800"/>
              </a:lnSpc>
              <a:spcBef>
                <a:spcPts val="0"/>
              </a:spcBef>
              <a:buFontTx/>
              <a:buNone/>
              <a:defRPr sz="1500" b="0" kern="1200">
                <a:solidFill>
                  <a:schemeClr val="tx1"/>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solidFill>
                  <a:schemeClr val="accent4"/>
                </a:solidFill>
              </a:rPr>
              <a:t>Cadres</a:t>
            </a:r>
          </a:p>
        </p:txBody>
      </p:sp>
      <p:sp>
        <p:nvSpPr>
          <p:cNvPr id="18" name="ZoneTexte 1">
            <a:extLst>
              <a:ext uri="{FF2B5EF4-FFF2-40B4-BE49-F238E27FC236}">
                <a16:creationId xmlns:a16="http://schemas.microsoft.com/office/drawing/2014/main" id="{166C7740-E53D-34D3-D4D5-937BD9E62826}"/>
              </a:ext>
            </a:extLst>
          </p:cNvPr>
          <p:cNvSpPr txBox="1">
            <a:spLocks noChangeArrowheads="1"/>
          </p:cNvSpPr>
          <p:nvPr/>
        </p:nvSpPr>
        <p:spPr bwMode="auto">
          <a:xfrm>
            <a:off x="782255" y="2181321"/>
            <a:ext cx="3347294" cy="255454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dirty="0">
                <a:solidFill>
                  <a:schemeClr val="tx2"/>
                </a:solidFill>
                <a:latin typeface="+mj-lt"/>
              </a:rPr>
              <a:t>Alignée avec la formule légale : </a:t>
            </a:r>
          </a:p>
          <a:p>
            <a:endParaRPr lang="fr-FR" altLang="fr-FR" sz="1600" dirty="0">
              <a:solidFill>
                <a:schemeClr val="tx2"/>
              </a:solidFill>
              <a:latin typeface="+mj-lt"/>
            </a:endParaRPr>
          </a:p>
          <a:p>
            <a:r>
              <a:rPr lang="fr-FR" altLang="fr-FR" sz="1600" dirty="0">
                <a:solidFill>
                  <a:schemeClr val="tx2"/>
                </a:solidFill>
                <a:latin typeface="+mj-lt"/>
              </a:rPr>
              <a:t>- 1/4 de mois jusqu’à 10 ans, </a:t>
            </a:r>
          </a:p>
          <a:p>
            <a:endParaRPr lang="fr-FR" altLang="fr-FR" sz="1600" dirty="0">
              <a:solidFill>
                <a:schemeClr val="tx2"/>
              </a:solidFill>
              <a:latin typeface="+mj-lt"/>
            </a:endParaRPr>
          </a:p>
          <a:p>
            <a:r>
              <a:rPr lang="fr-FR" altLang="fr-FR" sz="1600" dirty="0">
                <a:solidFill>
                  <a:schemeClr val="tx2"/>
                </a:solidFill>
                <a:latin typeface="+mj-lt"/>
              </a:rPr>
              <a:t>- 1/3 de mois à partir de 10 ans. </a:t>
            </a:r>
          </a:p>
          <a:p>
            <a:endParaRPr lang="fr-FR" altLang="fr-FR" sz="1600" dirty="0">
              <a:solidFill>
                <a:schemeClr val="tx2"/>
              </a:solidFill>
              <a:latin typeface="+mj-lt"/>
            </a:endParaRPr>
          </a:p>
          <a:p>
            <a:endParaRPr lang="fr-FR" altLang="fr-FR" sz="1600" dirty="0">
              <a:solidFill>
                <a:schemeClr val="tx2"/>
              </a:solidFill>
              <a:latin typeface="+mj-lt"/>
            </a:endParaRPr>
          </a:p>
          <a:p>
            <a:r>
              <a:rPr lang="fr-FR" altLang="fr-FR" sz="1600" u="sng" dirty="0">
                <a:solidFill>
                  <a:schemeClr val="tx2"/>
                </a:solidFill>
                <a:latin typeface="+mj-lt"/>
              </a:rPr>
              <a:t>Forfait jour </a:t>
            </a:r>
            <a:r>
              <a:rPr lang="fr-FR" altLang="fr-FR" sz="1600" dirty="0">
                <a:solidFill>
                  <a:schemeClr val="tx2"/>
                </a:solidFill>
                <a:latin typeface="+mj-lt"/>
              </a:rPr>
              <a:t>: Majoration de 50% d’ancienneté pour ces périodes. </a:t>
            </a:r>
          </a:p>
          <a:p>
            <a:endParaRPr lang="fr-FR" altLang="fr-FR" sz="1600" dirty="0">
              <a:solidFill>
                <a:schemeClr val="tx2"/>
              </a:solidFill>
              <a:latin typeface="+mj-lt"/>
            </a:endParaRPr>
          </a:p>
        </p:txBody>
      </p:sp>
      <p:sp>
        <p:nvSpPr>
          <p:cNvPr id="20" name="ZoneTexte 1">
            <a:extLst>
              <a:ext uri="{FF2B5EF4-FFF2-40B4-BE49-F238E27FC236}">
                <a16:creationId xmlns:a16="http://schemas.microsoft.com/office/drawing/2014/main" id="{374FECBA-18F7-A6BA-306C-2DCC9F1190FD}"/>
              </a:ext>
            </a:extLst>
          </p:cNvPr>
          <p:cNvSpPr txBox="1">
            <a:spLocks noChangeArrowheads="1"/>
          </p:cNvSpPr>
          <p:nvPr/>
        </p:nvSpPr>
        <p:spPr bwMode="auto">
          <a:xfrm>
            <a:off x="4601036" y="2181321"/>
            <a:ext cx="7445817" cy="501675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dirty="0">
                <a:solidFill>
                  <a:schemeClr val="accent2"/>
                </a:solidFill>
                <a:latin typeface="+mj-lt"/>
              </a:rPr>
              <a:t>Fusion des 2 formules (légales et ancienne convention) : </a:t>
            </a:r>
          </a:p>
          <a:p>
            <a:endParaRPr lang="fr-FR" altLang="fr-FR" sz="1600" dirty="0">
              <a:solidFill>
                <a:schemeClr val="accent2"/>
              </a:solidFill>
              <a:latin typeface="+mj-lt"/>
            </a:endParaRPr>
          </a:p>
          <a:p>
            <a:r>
              <a:rPr lang="fr-FR" altLang="fr-FR" sz="1600" dirty="0">
                <a:solidFill>
                  <a:schemeClr val="accent2"/>
                </a:solidFill>
                <a:latin typeface="+mj-lt"/>
              </a:rPr>
              <a:t>- 1/4 de mois jusqu’à 7 ans, </a:t>
            </a:r>
          </a:p>
          <a:p>
            <a:endParaRPr lang="fr-FR" altLang="fr-FR" sz="1600" dirty="0">
              <a:solidFill>
                <a:schemeClr val="tx2"/>
              </a:solidFill>
              <a:latin typeface="+mj-lt"/>
            </a:endParaRPr>
          </a:p>
          <a:p>
            <a:r>
              <a:rPr lang="fr-FR" altLang="fr-FR" sz="1600" dirty="0">
                <a:solidFill>
                  <a:schemeClr val="accent2"/>
                </a:solidFill>
                <a:latin typeface="+mj-lt"/>
              </a:rPr>
              <a:t>- 1/5 pour les 7 premières années, puis 3/5 à partir de 8 ans. </a:t>
            </a:r>
          </a:p>
          <a:p>
            <a:endParaRPr lang="fr-FR" altLang="fr-FR" sz="1600" dirty="0">
              <a:solidFill>
                <a:schemeClr val="accent2"/>
              </a:solidFill>
              <a:latin typeface="+mj-lt"/>
            </a:endParaRPr>
          </a:p>
          <a:p>
            <a:r>
              <a:rPr lang="fr-FR" altLang="fr-FR" sz="1600" dirty="0">
                <a:solidFill>
                  <a:schemeClr val="accent2"/>
                </a:solidFill>
                <a:latin typeface="+mj-lt"/>
              </a:rPr>
              <a:t>Majorations en fonctions de l’âge si ancienneté de 5 ans : </a:t>
            </a:r>
          </a:p>
          <a:p>
            <a:endParaRPr lang="fr-FR" altLang="fr-FR" sz="1600" dirty="0">
              <a:solidFill>
                <a:schemeClr val="accent2"/>
              </a:solidFill>
              <a:latin typeface="+mj-lt"/>
            </a:endParaRPr>
          </a:p>
          <a:p>
            <a:r>
              <a:rPr lang="fr-FR" altLang="fr-FR" sz="1600" dirty="0">
                <a:solidFill>
                  <a:schemeClr val="accent2"/>
                </a:solidFill>
                <a:latin typeface="+mj-lt"/>
              </a:rPr>
              <a:t>+ 20 % pour les </a:t>
            </a:r>
            <a:r>
              <a:rPr lang="fr-FR" sz="1600" b="0" i="0" dirty="0">
                <a:solidFill>
                  <a:schemeClr val="accent2"/>
                </a:solidFill>
                <a:effectLst/>
                <a:latin typeface="PT SANS" panose="020B0503020203020204" pitchFamily="34" charset="0"/>
              </a:rPr>
              <a:t>≥ </a:t>
            </a:r>
            <a:r>
              <a:rPr lang="fr-FR" altLang="fr-FR" sz="1600" dirty="0">
                <a:solidFill>
                  <a:schemeClr val="accent2"/>
                </a:solidFill>
                <a:latin typeface="+mj-lt"/>
              </a:rPr>
              <a:t>50 à </a:t>
            </a:r>
            <a:r>
              <a:rPr lang="fr-FR" sz="1600" dirty="0">
                <a:solidFill>
                  <a:schemeClr val="accent2"/>
                </a:solidFill>
                <a:latin typeface="PT SANS" panose="020B0503020203020204" pitchFamily="34" charset="0"/>
              </a:rPr>
              <a:t>&lt; </a:t>
            </a:r>
            <a:r>
              <a:rPr lang="fr-FR" altLang="fr-FR" sz="1600" dirty="0">
                <a:solidFill>
                  <a:schemeClr val="accent2"/>
                </a:solidFill>
                <a:latin typeface="+mj-lt"/>
              </a:rPr>
              <a:t>55 ans (et minimum 3 mois) </a:t>
            </a:r>
          </a:p>
          <a:p>
            <a:r>
              <a:rPr lang="fr-FR" altLang="fr-FR" sz="1600" dirty="0">
                <a:solidFill>
                  <a:schemeClr val="accent2"/>
                </a:solidFill>
                <a:latin typeface="+mj-lt"/>
              </a:rPr>
              <a:t>+ 30 % pour les </a:t>
            </a:r>
            <a:r>
              <a:rPr lang="fr-FR" sz="1600" b="0" i="0" dirty="0">
                <a:solidFill>
                  <a:schemeClr val="accent2"/>
                </a:solidFill>
                <a:effectLst/>
                <a:latin typeface="PT SANS" panose="020B0503020203020204" pitchFamily="34" charset="0"/>
              </a:rPr>
              <a:t>≥ </a:t>
            </a:r>
            <a:r>
              <a:rPr lang="fr-FR" altLang="fr-FR" sz="1600" dirty="0">
                <a:solidFill>
                  <a:schemeClr val="accent2"/>
                </a:solidFill>
                <a:latin typeface="+mj-lt"/>
              </a:rPr>
              <a:t>55 à </a:t>
            </a:r>
            <a:r>
              <a:rPr lang="fr-FR" sz="1600" dirty="0">
                <a:solidFill>
                  <a:schemeClr val="accent2"/>
                </a:solidFill>
                <a:latin typeface="PT SANS" panose="020B0503020203020204" pitchFamily="34" charset="0"/>
              </a:rPr>
              <a:t>&lt; </a:t>
            </a:r>
            <a:r>
              <a:rPr lang="fr-FR" altLang="fr-FR" sz="1600" dirty="0">
                <a:solidFill>
                  <a:schemeClr val="accent2"/>
                </a:solidFill>
                <a:latin typeface="+mj-lt"/>
              </a:rPr>
              <a:t>60 ans (et minimum 6 mois ) </a:t>
            </a:r>
          </a:p>
          <a:p>
            <a:endParaRPr lang="fr-FR" altLang="fr-FR" sz="1600" dirty="0">
              <a:solidFill>
                <a:schemeClr val="accent2"/>
              </a:solidFill>
              <a:latin typeface="+mj-lt"/>
            </a:endParaRPr>
          </a:p>
          <a:p>
            <a:r>
              <a:rPr lang="fr-FR" altLang="fr-FR" sz="1600" dirty="0">
                <a:solidFill>
                  <a:schemeClr val="accent2"/>
                </a:solidFill>
                <a:latin typeface="+mj-lt"/>
              </a:rPr>
              <a:t> ---------------------------------Maximum 18 mois------------------------------------ </a:t>
            </a:r>
          </a:p>
          <a:p>
            <a:endParaRPr lang="fr-FR" altLang="fr-FR" sz="1600" dirty="0">
              <a:solidFill>
                <a:schemeClr val="tx2"/>
              </a:solidFill>
              <a:latin typeface="+mj-lt"/>
            </a:endParaRPr>
          </a:p>
          <a:p>
            <a:r>
              <a:rPr lang="fr-FR" altLang="fr-FR" sz="1600" dirty="0">
                <a:solidFill>
                  <a:schemeClr val="accent1"/>
                </a:solidFill>
                <a:latin typeface="+mj-lt"/>
              </a:rPr>
              <a:t>Minorations sous réserve retraite à taux plein et </a:t>
            </a:r>
            <a:r>
              <a:rPr lang="fr-FR" altLang="fr-FR" sz="1600" dirty="0" err="1">
                <a:solidFill>
                  <a:schemeClr val="accent1"/>
                </a:solidFill>
                <a:latin typeface="+mj-lt"/>
              </a:rPr>
              <a:t>compl</a:t>
            </a:r>
            <a:r>
              <a:rPr lang="fr-FR" altLang="fr-FR" sz="1600" dirty="0">
                <a:solidFill>
                  <a:schemeClr val="accent1"/>
                </a:solidFill>
                <a:latin typeface="+mj-lt"/>
              </a:rPr>
              <a:t>. sans abattement :</a:t>
            </a:r>
          </a:p>
          <a:p>
            <a:r>
              <a:rPr lang="fr-FR" sz="1600" b="0" i="0" dirty="0">
                <a:solidFill>
                  <a:schemeClr val="accent1"/>
                </a:solidFill>
                <a:effectLst/>
                <a:latin typeface="PT SANS" panose="020B0503020203020204" pitchFamily="34" charset="0"/>
              </a:rPr>
              <a:t>≥</a:t>
            </a:r>
            <a:r>
              <a:rPr lang="fr-FR" altLang="fr-FR" sz="1600" dirty="0">
                <a:solidFill>
                  <a:schemeClr val="accent1"/>
                </a:solidFill>
                <a:latin typeface="+mj-lt"/>
              </a:rPr>
              <a:t> 61 ans – 5 % </a:t>
            </a:r>
          </a:p>
          <a:p>
            <a:r>
              <a:rPr lang="fr-FR" sz="1600" b="0" i="0" dirty="0">
                <a:solidFill>
                  <a:schemeClr val="accent1"/>
                </a:solidFill>
                <a:effectLst/>
                <a:latin typeface="PT SANS" panose="020B0503020203020204" pitchFamily="34" charset="0"/>
              </a:rPr>
              <a:t>≥</a:t>
            </a:r>
            <a:r>
              <a:rPr lang="fr-FR" altLang="fr-FR" sz="1600" dirty="0">
                <a:solidFill>
                  <a:schemeClr val="accent1"/>
                </a:solidFill>
                <a:latin typeface="+mj-lt"/>
              </a:rPr>
              <a:t> 62 ans – 10 % </a:t>
            </a:r>
          </a:p>
          <a:p>
            <a:r>
              <a:rPr lang="fr-FR" sz="1600" b="0" i="0" dirty="0">
                <a:solidFill>
                  <a:schemeClr val="accent1"/>
                </a:solidFill>
                <a:effectLst/>
                <a:latin typeface="PT SANS" panose="020B0503020203020204" pitchFamily="34" charset="0"/>
              </a:rPr>
              <a:t>≥</a:t>
            </a:r>
            <a:r>
              <a:rPr lang="fr-FR" altLang="fr-FR" sz="1600" dirty="0">
                <a:solidFill>
                  <a:schemeClr val="accent1"/>
                </a:solidFill>
                <a:latin typeface="+mj-lt"/>
              </a:rPr>
              <a:t> 63 ans – 20 % 	</a:t>
            </a:r>
            <a:r>
              <a:rPr lang="fr-FR" altLang="fr-FR" sz="1600" dirty="0">
                <a:solidFill>
                  <a:schemeClr val="tx2"/>
                </a:solidFill>
                <a:latin typeface="+mj-lt"/>
              </a:rPr>
              <a:t> </a:t>
            </a:r>
            <a:r>
              <a:rPr lang="fr-FR" altLang="fr-FR" sz="1600" dirty="0">
                <a:solidFill>
                  <a:schemeClr val="accent1"/>
                </a:solidFill>
                <a:latin typeface="+mj-lt"/>
              </a:rPr>
              <a:t>Sans pouvoir être inférieur à la formule légale </a:t>
            </a:r>
          </a:p>
          <a:p>
            <a:r>
              <a:rPr lang="fr-FR" sz="1600" b="0" i="0" dirty="0">
                <a:solidFill>
                  <a:schemeClr val="accent1"/>
                </a:solidFill>
                <a:effectLst/>
                <a:latin typeface="PT SANS" panose="020B0503020203020204" pitchFamily="34" charset="0"/>
              </a:rPr>
              <a:t>≥</a:t>
            </a:r>
            <a:r>
              <a:rPr lang="fr-FR" altLang="fr-FR" sz="1600" dirty="0">
                <a:solidFill>
                  <a:schemeClr val="accent1"/>
                </a:solidFill>
                <a:latin typeface="+mj-lt"/>
              </a:rPr>
              <a:t> 64 ans – 40 %      </a:t>
            </a:r>
          </a:p>
          <a:p>
            <a:endParaRPr lang="fr-FR" altLang="fr-FR" sz="1600" dirty="0">
              <a:solidFill>
                <a:schemeClr val="tx2"/>
              </a:solidFill>
              <a:latin typeface="+mj-lt"/>
            </a:endParaRPr>
          </a:p>
          <a:p>
            <a:endParaRPr lang="fr-FR" altLang="fr-FR" sz="1600" dirty="0">
              <a:solidFill>
                <a:schemeClr val="tx2"/>
              </a:solidFill>
              <a:latin typeface="+mj-lt"/>
            </a:endParaRPr>
          </a:p>
        </p:txBody>
      </p:sp>
      <p:cxnSp>
        <p:nvCxnSpPr>
          <p:cNvPr id="23" name="Connecteur droit 22">
            <a:extLst>
              <a:ext uri="{FF2B5EF4-FFF2-40B4-BE49-F238E27FC236}">
                <a16:creationId xmlns:a16="http://schemas.microsoft.com/office/drawing/2014/main" id="{EA6E28CF-7317-2D13-CF0F-21C5C649AE28}"/>
              </a:ext>
            </a:extLst>
          </p:cNvPr>
          <p:cNvCxnSpPr>
            <a:cxnSpLocks/>
          </p:cNvCxnSpPr>
          <p:nvPr/>
        </p:nvCxnSpPr>
        <p:spPr>
          <a:xfrm>
            <a:off x="6504166" y="5735778"/>
            <a:ext cx="0" cy="810165"/>
          </a:xfrm>
          <a:prstGeom prst="line">
            <a:avLst/>
          </a:prstGeom>
          <a:ln>
            <a:solidFill>
              <a:schemeClr val="accent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038083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7DB09-39A9-BF0D-D399-618149F34321}"/>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C60968-C87E-FA0C-9033-3FF033FBC251}"/>
              </a:ext>
            </a:extLst>
          </p:cNvPr>
          <p:cNvSpPr>
            <a:spLocks noGrp="1"/>
          </p:cNvSpPr>
          <p:nvPr>
            <p:ph type="body" sz="quarter" idx="10"/>
          </p:nvPr>
        </p:nvSpPr>
        <p:spPr>
          <a:xfrm>
            <a:off x="782254" y="504549"/>
            <a:ext cx="11409746" cy="761966"/>
          </a:xfrm>
        </p:spPr>
        <p:txBody>
          <a:bodyPr/>
          <a:lstStyle/>
          <a:p>
            <a:r>
              <a:rPr lang="fr-FR" dirty="0"/>
              <a:t>Préavis de licenciement </a:t>
            </a:r>
          </a:p>
          <a:p>
            <a:endParaRPr lang="fr-FR" dirty="0"/>
          </a:p>
        </p:txBody>
      </p:sp>
      <p:sp>
        <p:nvSpPr>
          <p:cNvPr id="3" name="Espace réservé du pied de page 2">
            <a:extLst>
              <a:ext uri="{FF2B5EF4-FFF2-40B4-BE49-F238E27FC236}">
                <a16:creationId xmlns:a16="http://schemas.microsoft.com/office/drawing/2014/main" id="{8A40359B-4400-5E38-265D-92242800BA8E}"/>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EC182E7B-C70F-5731-D248-0CECB4EC0E3D}"/>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E0D2E4E5-52E0-C635-47D3-2E566F321F5B}"/>
              </a:ext>
            </a:extLst>
          </p:cNvPr>
          <p:cNvSpPr>
            <a:spLocks noGrp="1"/>
          </p:cNvSpPr>
          <p:nvPr>
            <p:ph type="sldNum" sz="quarter" idx="14"/>
          </p:nvPr>
        </p:nvSpPr>
        <p:spPr/>
        <p:txBody>
          <a:bodyPr/>
          <a:lstStyle/>
          <a:p>
            <a:fld id="{4C7E21DC-CC56-46B7-BFF7-48361C3AE33C}" type="slidenum">
              <a:rPr lang="fr-FR" smtClean="0"/>
              <a:pPr/>
              <a:t>16</a:t>
            </a:fld>
            <a:endParaRPr lang="fr-FR"/>
          </a:p>
        </p:txBody>
      </p:sp>
      <p:sp>
        <p:nvSpPr>
          <p:cNvPr id="15" name="Espace réservé du texte 1">
            <a:extLst>
              <a:ext uri="{FF2B5EF4-FFF2-40B4-BE49-F238E27FC236}">
                <a16:creationId xmlns:a16="http://schemas.microsoft.com/office/drawing/2014/main" id="{E661C241-FEF7-5556-F90C-855FAB237AF3}"/>
              </a:ext>
            </a:extLst>
          </p:cNvPr>
          <p:cNvSpPr txBox="1">
            <a:spLocks/>
          </p:cNvSpPr>
          <p:nvPr/>
        </p:nvSpPr>
        <p:spPr>
          <a:xfrm>
            <a:off x="782254" y="1266515"/>
            <a:ext cx="4916368" cy="980269"/>
          </a:xfrm>
          <a:prstGeom prst="rect">
            <a:avLst/>
          </a:prstGeom>
        </p:spPr>
        <p:txBody>
          <a:bodyPr wrap="square" lIns="0" tIns="0" rIns="0" bIns="0" numCol="1"/>
          <a:lstStyle>
            <a:lvl1pPr marL="0" indent="0" algn="l" defTabSz="914400" rtl="0" eaLnBrk="1" latinLnBrk="0" hangingPunct="1">
              <a:lnSpc>
                <a:spcPts val="5500"/>
              </a:lnSpc>
              <a:spcBef>
                <a:spcPts val="0"/>
              </a:spcBef>
              <a:spcAft>
                <a:spcPts val="0"/>
              </a:spcAft>
              <a:buFontTx/>
              <a:buNone/>
              <a:defRPr sz="36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defTabSz="914400" rtl="0" eaLnBrk="1" latinLnBrk="0" hangingPunct="1">
              <a:lnSpc>
                <a:spcPts val="2800"/>
              </a:lnSpc>
              <a:spcBef>
                <a:spcPts val="0"/>
              </a:spcBef>
              <a:spcAft>
                <a:spcPts val="1100"/>
              </a:spcAft>
              <a:buFontTx/>
              <a:buNone/>
              <a:defRPr sz="2400" b="1" kern="120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ts val="1800"/>
              </a:lnSpc>
              <a:spcBef>
                <a:spcPts val="0"/>
              </a:spcBef>
              <a:buFontTx/>
              <a:buNone/>
              <a:defRPr sz="1500" b="0" kern="1200">
                <a:solidFill>
                  <a:schemeClr val="tx1"/>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3200" dirty="0"/>
          </a:p>
        </p:txBody>
      </p:sp>
      <p:sp>
        <p:nvSpPr>
          <p:cNvPr id="20" name="ZoneTexte 1">
            <a:extLst>
              <a:ext uri="{FF2B5EF4-FFF2-40B4-BE49-F238E27FC236}">
                <a16:creationId xmlns:a16="http://schemas.microsoft.com/office/drawing/2014/main" id="{7EE6EFAB-EEAA-018E-97B4-6844031E71A5}"/>
              </a:ext>
            </a:extLst>
          </p:cNvPr>
          <p:cNvSpPr txBox="1">
            <a:spLocks noChangeArrowheads="1"/>
          </p:cNvSpPr>
          <p:nvPr/>
        </p:nvSpPr>
        <p:spPr bwMode="auto">
          <a:xfrm>
            <a:off x="4601036" y="2181321"/>
            <a:ext cx="7445817" cy="584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endParaRPr lang="fr-FR" altLang="fr-FR" sz="1600" dirty="0">
              <a:solidFill>
                <a:schemeClr val="tx2"/>
              </a:solidFill>
              <a:latin typeface="+mj-lt"/>
            </a:endParaRPr>
          </a:p>
          <a:p>
            <a:endParaRPr lang="fr-FR" altLang="fr-FR" sz="1600" dirty="0">
              <a:solidFill>
                <a:schemeClr val="tx2"/>
              </a:solidFill>
              <a:latin typeface="+mj-lt"/>
            </a:endParaRPr>
          </a:p>
        </p:txBody>
      </p:sp>
      <p:graphicFrame>
        <p:nvGraphicFramePr>
          <p:cNvPr id="7" name="Tableau 5">
            <a:extLst>
              <a:ext uri="{FF2B5EF4-FFF2-40B4-BE49-F238E27FC236}">
                <a16:creationId xmlns:a16="http://schemas.microsoft.com/office/drawing/2014/main" id="{4CDF0816-AC27-BCBE-81F4-721F8BF4A2A3}"/>
              </a:ext>
            </a:extLst>
          </p:cNvPr>
          <p:cNvGraphicFramePr>
            <a:graphicFrameLocks noGrp="1"/>
          </p:cNvGraphicFramePr>
          <p:nvPr>
            <p:extLst>
              <p:ext uri="{D42A27DB-BD31-4B8C-83A1-F6EECF244321}">
                <p14:modId xmlns:p14="http://schemas.microsoft.com/office/powerpoint/2010/main" val="1757719339"/>
              </p:ext>
            </p:extLst>
          </p:nvPr>
        </p:nvGraphicFramePr>
        <p:xfrm>
          <a:off x="782254" y="1477607"/>
          <a:ext cx="11038112" cy="2765576"/>
        </p:xfrm>
        <a:graphic>
          <a:graphicData uri="http://schemas.openxmlformats.org/drawingml/2006/table">
            <a:tbl>
              <a:tblPr firstRow="1" bandRow="1">
                <a:tableStyleId>{5C22544A-7EE6-4342-B048-85BDC9FD1C3A}</a:tableStyleId>
              </a:tblPr>
              <a:tblGrid>
                <a:gridCol w="2759528">
                  <a:extLst>
                    <a:ext uri="{9D8B030D-6E8A-4147-A177-3AD203B41FA5}">
                      <a16:colId xmlns:a16="http://schemas.microsoft.com/office/drawing/2014/main" val="20000"/>
                    </a:ext>
                  </a:extLst>
                </a:gridCol>
                <a:gridCol w="2759528">
                  <a:extLst>
                    <a:ext uri="{9D8B030D-6E8A-4147-A177-3AD203B41FA5}">
                      <a16:colId xmlns:a16="http://schemas.microsoft.com/office/drawing/2014/main" val="20001"/>
                    </a:ext>
                  </a:extLst>
                </a:gridCol>
                <a:gridCol w="2759528">
                  <a:extLst>
                    <a:ext uri="{9D8B030D-6E8A-4147-A177-3AD203B41FA5}">
                      <a16:colId xmlns:a16="http://schemas.microsoft.com/office/drawing/2014/main" val="20002"/>
                    </a:ext>
                  </a:extLst>
                </a:gridCol>
                <a:gridCol w="2759528">
                  <a:extLst>
                    <a:ext uri="{9D8B030D-6E8A-4147-A177-3AD203B41FA5}">
                      <a16:colId xmlns:a16="http://schemas.microsoft.com/office/drawing/2014/main" val="20003"/>
                    </a:ext>
                  </a:extLst>
                </a:gridCol>
              </a:tblGrid>
              <a:tr h="389934">
                <a:tc>
                  <a:txBody>
                    <a:bodyPr/>
                    <a:lstStyle/>
                    <a:p>
                      <a:r>
                        <a:rPr lang="fr-FR" sz="1600" dirty="0"/>
                        <a:t>Ancienneté du salarié </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600" dirty="0"/>
                        <a:t>Groupe d’emplois </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600" dirty="0"/>
                        <a:t>Age du salarié</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600" dirty="0"/>
                        <a:t>Durée du préavis</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9934">
                <a:tc>
                  <a:txBody>
                    <a:bodyPr/>
                    <a:lstStyle/>
                    <a:p>
                      <a:r>
                        <a:rPr lang="fr-FR" sz="1200" dirty="0"/>
                        <a:t>Inférieure à 2 ans </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fr-FR" sz="1200" dirty="0"/>
                        <a:t>Tout groupe d’emplois (A à I)</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fr-FR" sz="1200" dirty="0"/>
                        <a:t>Tout âge</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fr-FR" sz="1200" dirty="0"/>
                        <a:t>1 mois calendaire</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70785">
                <a:tc>
                  <a:txBody>
                    <a:bodyPr/>
                    <a:lstStyle/>
                    <a:p>
                      <a:r>
                        <a:rPr lang="fr-FR" sz="1200" dirty="0"/>
                        <a:t>Au moins égale à 2 ans </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fr-FR" sz="1200" dirty="0"/>
                        <a:t>Tout groupe d’emplois (A à I)</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fr-FR" sz="1200" dirty="0"/>
                        <a:t>Tout âge</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fr-FR" sz="1200" dirty="0"/>
                        <a:t>2 mois calendaires</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286471">
                <a:tc rowSpan="4">
                  <a:txBody>
                    <a:bodyPr/>
                    <a:lstStyle/>
                    <a:p>
                      <a:r>
                        <a:rPr lang="fr-FR" sz="1200" dirty="0"/>
                        <a:t>Au moins égale à 3 ans </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fr-FR" sz="1200" dirty="0"/>
                        <a:t>E</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fr-FR" sz="1200" dirty="0"/>
                        <a:t>Tout âge</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fr-FR" sz="1200" dirty="0"/>
                        <a:t>3 mois calendaires</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262944">
                <a:tc vMerge="1">
                  <a:txBody>
                    <a:bodyPr/>
                    <a:lstStyle/>
                    <a:p>
                      <a:endParaRPr lang="fr-FR" dirty="0"/>
                    </a:p>
                  </a:txBody>
                  <a:tcPr/>
                </a:tc>
                <a:tc rowSpan="3">
                  <a:txBody>
                    <a:bodyPr/>
                    <a:lstStyle/>
                    <a:p>
                      <a:r>
                        <a:rPr lang="fr-FR" sz="1200" dirty="0"/>
                        <a:t>F,G,H et I</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fr-FR" sz="1200" dirty="0"/>
                        <a:t>Moins de 50 ans </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fr-FR" sz="1200" dirty="0"/>
                        <a:t>3 mois calendaires</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389934">
                <a:tc vMerge="1">
                  <a:txBody>
                    <a:bodyPr/>
                    <a:lstStyle/>
                    <a:p>
                      <a:endParaRPr lang="fr-FR"/>
                    </a:p>
                  </a:txBody>
                  <a:tcPr/>
                </a:tc>
                <a:tc vMerge="1">
                  <a:txBody>
                    <a:bodyPr/>
                    <a:lstStyle/>
                    <a:p>
                      <a:endParaRPr lang="fr-FR"/>
                    </a:p>
                  </a:txBody>
                  <a:tcPr/>
                </a:tc>
                <a:tc>
                  <a:txBody>
                    <a:bodyPr/>
                    <a:lstStyle/>
                    <a:p>
                      <a:r>
                        <a:rPr lang="fr-FR" sz="1200" dirty="0"/>
                        <a:t>50 ans à moins de 55 ans </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fr-FR" sz="1200" dirty="0"/>
                        <a:t>4 mois calendaires </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262944">
                <a:tc vMerge="1">
                  <a:txBody>
                    <a:bodyPr/>
                    <a:lstStyle/>
                    <a:p>
                      <a:endParaRPr lang="fr-FR"/>
                    </a:p>
                  </a:txBody>
                  <a:tcPr/>
                </a:tc>
                <a:tc vMerge="1">
                  <a:txBody>
                    <a:bodyPr/>
                    <a:lstStyle/>
                    <a:p>
                      <a:endParaRPr lang="fr-FR"/>
                    </a:p>
                  </a:txBody>
                  <a:tcPr/>
                </a:tc>
                <a:tc>
                  <a:txBody>
                    <a:bodyPr/>
                    <a:lstStyle/>
                    <a:p>
                      <a:r>
                        <a:rPr lang="fr-FR" sz="1200" dirty="0"/>
                        <a:t>Au moins 55 ans</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fr-FR" sz="1200" dirty="0"/>
                        <a:t>6 mois calendaires </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389934">
                <a:tc>
                  <a:txBody>
                    <a:bodyPr/>
                    <a:lstStyle/>
                    <a:p>
                      <a:r>
                        <a:rPr lang="fr-FR" sz="1200" dirty="0"/>
                        <a:t>Au moins égale à 5 ans </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fr-FR" sz="1200" dirty="0"/>
                        <a:t>F,G,H, et I</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fr-FR" sz="1200" dirty="0"/>
                        <a:t>50 ans à moins de 55 ans </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fr-FR" sz="1200" dirty="0"/>
                        <a:t>6 mois calendaires </a:t>
                      </a:r>
                    </a:p>
                  </a:txBody>
                  <a:tcPr marL="91436" marR="9143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
        <p:nvSpPr>
          <p:cNvPr id="10" name="ZoneTexte 1">
            <a:extLst>
              <a:ext uri="{FF2B5EF4-FFF2-40B4-BE49-F238E27FC236}">
                <a16:creationId xmlns:a16="http://schemas.microsoft.com/office/drawing/2014/main" id="{5FD5F2AE-8B9F-1B86-2D51-452DCBF23705}"/>
              </a:ext>
            </a:extLst>
          </p:cNvPr>
          <p:cNvSpPr txBox="1">
            <a:spLocks noChangeArrowheads="1"/>
          </p:cNvSpPr>
          <p:nvPr/>
        </p:nvSpPr>
        <p:spPr bwMode="auto">
          <a:xfrm>
            <a:off x="1349836" y="4523393"/>
            <a:ext cx="10470530" cy="156966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b="1" dirty="0">
                <a:solidFill>
                  <a:schemeClr val="tx2"/>
                </a:solidFill>
                <a:latin typeface="+mj-lt"/>
              </a:rPr>
              <a:t>Autorisation d’absence pour recherche d’emploi</a:t>
            </a:r>
            <a:br>
              <a:rPr lang="fr-FR" altLang="fr-FR" sz="1600" dirty="0">
                <a:solidFill>
                  <a:schemeClr val="tx2"/>
                </a:solidFill>
                <a:latin typeface="+mj-lt"/>
              </a:rPr>
            </a:br>
            <a:r>
              <a:rPr lang="fr-FR" altLang="fr-FR" sz="1600" dirty="0">
                <a:solidFill>
                  <a:schemeClr val="tx2"/>
                </a:solidFill>
                <a:latin typeface="+mj-lt"/>
              </a:rPr>
              <a:t>- Décompte en heure : 2h30 par jour (50 heures par mois maximum) pour un temps plein, </a:t>
            </a:r>
            <a:br>
              <a:rPr lang="fr-FR" altLang="fr-FR" sz="1600" dirty="0">
                <a:solidFill>
                  <a:schemeClr val="tx2"/>
                </a:solidFill>
                <a:latin typeface="+mj-lt"/>
              </a:rPr>
            </a:br>
            <a:r>
              <a:rPr lang="fr-FR" altLang="fr-FR" sz="1600" dirty="0">
                <a:solidFill>
                  <a:schemeClr val="tx2"/>
                </a:solidFill>
                <a:latin typeface="+mj-lt"/>
              </a:rPr>
              <a:t>- Forfait jours : 1 journée par quinzaine travaillée. </a:t>
            </a:r>
          </a:p>
          <a:p>
            <a:endParaRPr lang="fr-FR" altLang="fr-FR" sz="1600" dirty="0">
              <a:solidFill>
                <a:schemeClr val="tx2"/>
              </a:solidFill>
              <a:latin typeface="+mj-lt"/>
            </a:endParaRPr>
          </a:p>
          <a:p>
            <a:r>
              <a:rPr lang="fr-FR" altLang="fr-FR" sz="1600" dirty="0">
                <a:solidFill>
                  <a:schemeClr val="tx2"/>
                </a:solidFill>
                <a:latin typeface="+mj-lt"/>
              </a:rPr>
              <a:t>Ces absences ne donnent lieu à aucune perte de rémunération mais « cessent d’être autorisées dès que le salarié a retrouvé un emploi ». </a:t>
            </a:r>
          </a:p>
        </p:txBody>
      </p:sp>
      <p:cxnSp>
        <p:nvCxnSpPr>
          <p:cNvPr id="11" name="Connecteur droit 10">
            <a:extLst>
              <a:ext uri="{FF2B5EF4-FFF2-40B4-BE49-F238E27FC236}">
                <a16:creationId xmlns:a16="http://schemas.microsoft.com/office/drawing/2014/main" id="{E6C15433-E0E0-FB83-5A21-86A9B4D0FFF0}"/>
              </a:ext>
            </a:extLst>
          </p:cNvPr>
          <p:cNvCxnSpPr>
            <a:cxnSpLocks/>
          </p:cNvCxnSpPr>
          <p:nvPr/>
        </p:nvCxnSpPr>
        <p:spPr>
          <a:xfrm>
            <a:off x="1039538" y="4243183"/>
            <a:ext cx="0" cy="179476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36569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E174883-EF94-0FA0-448D-C22E19D75E20}"/>
              </a:ext>
            </a:extLst>
          </p:cNvPr>
          <p:cNvSpPr>
            <a:spLocks noGrp="1"/>
          </p:cNvSpPr>
          <p:nvPr>
            <p:ph type="body" sz="quarter" idx="10"/>
          </p:nvPr>
        </p:nvSpPr>
        <p:spPr>
          <a:xfrm>
            <a:off x="1756228" y="504549"/>
            <a:ext cx="9581381" cy="761966"/>
          </a:xfrm>
        </p:spPr>
        <p:txBody>
          <a:bodyPr/>
          <a:lstStyle/>
          <a:p>
            <a:r>
              <a:rPr lang="fr-FR" dirty="0"/>
              <a:t>Licenciement motivé par l’absence</a:t>
            </a:r>
          </a:p>
        </p:txBody>
      </p:sp>
      <p:sp>
        <p:nvSpPr>
          <p:cNvPr id="3" name="Espace réservé du pied de page 2">
            <a:extLst>
              <a:ext uri="{FF2B5EF4-FFF2-40B4-BE49-F238E27FC236}">
                <a16:creationId xmlns:a16="http://schemas.microsoft.com/office/drawing/2014/main" id="{E0CEE72B-EB60-CB08-5D8F-E40DC1901050}"/>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478FC5FB-A136-8D58-174A-4B894C941151}"/>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0FDB148C-9E88-338D-ECF5-7A7EB6985E26}"/>
              </a:ext>
            </a:extLst>
          </p:cNvPr>
          <p:cNvSpPr>
            <a:spLocks noGrp="1"/>
          </p:cNvSpPr>
          <p:nvPr>
            <p:ph type="sldNum" sz="quarter" idx="14"/>
          </p:nvPr>
        </p:nvSpPr>
        <p:spPr/>
        <p:txBody>
          <a:bodyPr/>
          <a:lstStyle/>
          <a:p>
            <a:fld id="{4C7E21DC-CC56-46B7-BFF7-48361C3AE33C}" type="slidenum">
              <a:rPr lang="fr-FR" smtClean="0"/>
              <a:pPr/>
              <a:t>17</a:t>
            </a:fld>
            <a:endParaRPr lang="fr-FR"/>
          </a:p>
        </p:txBody>
      </p:sp>
      <p:sp>
        <p:nvSpPr>
          <p:cNvPr id="7" name="ZoneTexte 1">
            <a:extLst>
              <a:ext uri="{FF2B5EF4-FFF2-40B4-BE49-F238E27FC236}">
                <a16:creationId xmlns:a16="http://schemas.microsoft.com/office/drawing/2014/main" id="{CFD3B5C4-0FF9-FC03-FE0B-7CA24940CD7A}"/>
              </a:ext>
            </a:extLst>
          </p:cNvPr>
          <p:cNvSpPr txBox="1">
            <a:spLocks noChangeArrowheads="1"/>
          </p:cNvSpPr>
          <p:nvPr/>
        </p:nvSpPr>
        <p:spPr bwMode="auto">
          <a:xfrm>
            <a:off x="782254" y="1325634"/>
            <a:ext cx="10555356" cy="30469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200" i="1" dirty="0">
                <a:solidFill>
                  <a:schemeClr val="tx2"/>
                </a:solidFill>
                <a:latin typeface="+mj-lt"/>
              </a:rPr>
              <a:t>«« Conformément aux dispositions législatives, aucun salarié ne peut être licencié en raison de son état de santé, sauf inaptitude constatée par le médecin du travail dans les conditions prévues à l’article L. 4624-4 du Code du travail. Ces dispositions ne s’opposent pas au licenciement justifié, non par l’état de santé du salarié mais par la situation objective de l’entreprise dont le fonctionnement est perturbé par </a:t>
            </a:r>
            <a:r>
              <a:rPr lang="fr-FR" altLang="fr-FR" sz="1200" b="1" i="1" dirty="0">
                <a:solidFill>
                  <a:schemeClr val="tx2"/>
                </a:solidFill>
                <a:latin typeface="+mj-lt"/>
              </a:rPr>
              <a:t>l’absence prolongée ou les absences répétées du salarié.</a:t>
            </a:r>
          </a:p>
          <a:p>
            <a:endParaRPr lang="fr-FR" altLang="fr-FR" sz="1200" i="1" dirty="0">
              <a:solidFill>
                <a:schemeClr val="tx2"/>
              </a:solidFill>
              <a:latin typeface="+mj-lt"/>
            </a:endParaRPr>
          </a:p>
          <a:p>
            <a:r>
              <a:rPr lang="fr-FR" altLang="fr-FR" sz="1200" i="1" dirty="0">
                <a:solidFill>
                  <a:schemeClr val="tx2"/>
                </a:solidFill>
                <a:latin typeface="+mj-lt"/>
              </a:rPr>
              <a:t>La durée ou la répétition des absences justifiées ne constituent pas, en elles-mêmes, un motif de licenciement. L’absence prolongée ou les absences répétées du salarié doivent entraîner une perturbation dans l’entreprise, rendant nécessaire pour l’employeur de procéder au remplacement définitif du salarié dans un délai raisonnable.</a:t>
            </a:r>
          </a:p>
          <a:p>
            <a:r>
              <a:rPr lang="fr-FR" altLang="fr-FR" sz="1200" i="1" dirty="0">
                <a:solidFill>
                  <a:schemeClr val="tx2"/>
                </a:solidFill>
                <a:latin typeface="+mj-lt"/>
              </a:rPr>
              <a:t>Les perturbations dans l’entreprise et les raisons qui justifient le remplacement définitif du salarié, dont se prévaut l’employeur pour motiver le licenciement, doivent être réelles et sérieuses.</a:t>
            </a:r>
          </a:p>
          <a:p>
            <a:endParaRPr lang="fr-FR" altLang="fr-FR" sz="1200" i="1" dirty="0">
              <a:solidFill>
                <a:schemeClr val="tx2"/>
              </a:solidFill>
              <a:latin typeface="+mj-lt"/>
            </a:endParaRPr>
          </a:p>
          <a:p>
            <a:r>
              <a:rPr lang="fr-FR" altLang="fr-FR" sz="1200" i="1" dirty="0">
                <a:solidFill>
                  <a:schemeClr val="tx2"/>
                </a:solidFill>
                <a:latin typeface="+mj-lt"/>
              </a:rPr>
              <a:t>L’indemnité de licenciement applicable dans les conditions de l’article 16.3. est majorée de 50% si la date de manifestation de la volonté de l’employeur de licencier le salarié intervient avant l’expiration des durées d’absence suivantes :</a:t>
            </a:r>
          </a:p>
          <a:p>
            <a:r>
              <a:rPr lang="fr-FR" altLang="fr-FR" sz="1200" i="1" dirty="0">
                <a:solidFill>
                  <a:schemeClr val="tx2"/>
                </a:solidFill>
                <a:latin typeface="+mj-lt"/>
              </a:rPr>
              <a:t>1° 2 mois calendaires, si le salarié justifie d’un an d’ancienneté ;</a:t>
            </a:r>
          </a:p>
          <a:p>
            <a:r>
              <a:rPr lang="fr-FR" altLang="fr-FR" sz="1200" i="1" dirty="0">
                <a:solidFill>
                  <a:schemeClr val="tx2"/>
                </a:solidFill>
                <a:latin typeface="+mj-lt"/>
              </a:rPr>
              <a:t>2° 4 mois calendaires, si le salarié justifie de 5 ans d’ancienneté ;</a:t>
            </a:r>
          </a:p>
          <a:p>
            <a:r>
              <a:rPr lang="fr-FR" altLang="fr-FR" sz="1200" i="1" dirty="0">
                <a:solidFill>
                  <a:schemeClr val="tx2"/>
                </a:solidFill>
                <a:latin typeface="+mj-lt"/>
              </a:rPr>
              <a:t>3° 6 mois calendaires, si le salarié justifie de 10 ans d’ancienneté. »</a:t>
            </a:r>
          </a:p>
        </p:txBody>
      </p:sp>
      <p:sp>
        <p:nvSpPr>
          <p:cNvPr id="9" name="ZoneTexte 1">
            <a:extLst>
              <a:ext uri="{FF2B5EF4-FFF2-40B4-BE49-F238E27FC236}">
                <a16:creationId xmlns:a16="http://schemas.microsoft.com/office/drawing/2014/main" id="{9AFCC15F-A549-23B7-DBE9-FEB2E644F8E9}"/>
              </a:ext>
            </a:extLst>
          </p:cNvPr>
          <p:cNvSpPr txBox="1">
            <a:spLocks noChangeArrowheads="1"/>
          </p:cNvSpPr>
          <p:nvPr/>
        </p:nvSpPr>
        <p:spPr bwMode="auto">
          <a:xfrm>
            <a:off x="2356221" y="4515439"/>
            <a:ext cx="768766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400" b="1" dirty="0">
                <a:solidFill>
                  <a:schemeClr val="accent1"/>
                </a:solidFill>
                <a:latin typeface="+mj-lt"/>
              </a:rPr>
              <a:t>Possibilité très strictement encadrée par la jurisprudence </a:t>
            </a:r>
          </a:p>
          <a:p>
            <a:endParaRPr lang="fr-FR" altLang="fr-FR" sz="1400" dirty="0">
              <a:solidFill>
                <a:schemeClr val="accent1"/>
              </a:solidFill>
              <a:latin typeface="+mj-lt"/>
            </a:endParaRPr>
          </a:p>
          <a:p>
            <a:r>
              <a:rPr lang="fr-FR" altLang="fr-FR" sz="1400" dirty="0">
                <a:solidFill>
                  <a:schemeClr val="accent1"/>
                </a:solidFill>
                <a:latin typeface="+mj-lt"/>
              </a:rPr>
              <a:t>La perturbation doit constituer un trouble objectif. Pour l’apprécier, vont notamment être pris en compte :</a:t>
            </a:r>
            <a:br>
              <a:rPr lang="fr-FR" altLang="fr-FR" sz="1400" dirty="0">
                <a:solidFill>
                  <a:schemeClr val="accent1"/>
                </a:solidFill>
                <a:latin typeface="+mj-lt"/>
              </a:rPr>
            </a:br>
            <a:r>
              <a:rPr lang="fr-FR" altLang="fr-FR" sz="1400" dirty="0">
                <a:solidFill>
                  <a:schemeClr val="accent1"/>
                </a:solidFill>
                <a:latin typeface="+mj-lt"/>
              </a:rPr>
              <a:t>- la taille de l’entreprise, </a:t>
            </a:r>
            <a:br>
              <a:rPr lang="fr-FR" altLang="fr-FR" sz="1400" dirty="0">
                <a:solidFill>
                  <a:schemeClr val="accent1"/>
                </a:solidFill>
                <a:latin typeface="+mj-lt"/>
              </a:rPr>
            </a:br>
            <a:r>
              <a:rPr lang="fr-FR" altLang="fr-FR" sz="1400" dirty="0">
                <a:solidFill>
                  <a:schemeClr val="accent1"/>
                </a:solidFill>
                <a:latin typeface="+mj-lt"/>
              </a:rPr>
              <a:t>- la fonction du salarié, </a:t>
            </a:r>
            <a:br>
              <a:rPr lang="fr-FR" altLang="fr-FR" sz="1400" dirty="0">
                <a:solidFill>
                  <a:schemeClr val="accent1"/>
                </a:solidFill>
                <a:latin typeface="+mj-lt"/>
              </a:rPr>
            </a:br>
            <a:r>
              <a:rPr lang="fr-FR" altLang="fr-FR" sz="1400" dirty="0">
                <a:solidFill>
                  <a:schemeClr val="accent1"/>
                </a:solidFill>
                <a:latin typeface="+mj-lt"/>
              </a:rPr>
              <a:t>- la durée ou l’imprévisibilité des absences. </a:t>
            </a:r>
          </a:p>
          <a:p>
            <a:endParaRPr lang="fr-FR" altLang="fr-FR" sz="1400" dirty="0">
              <a:solidFill>
                <a:schemeClr val="accent1"/>
              </a:solidFill>
              <a:latin typeface="+mj-lt"/>
            </a:endParaRPr>
          </a:p>
          <a:p>
            <a:r>
              <a:rPr lang="fr-FR" altLang="fr-FR" sz="1400" dirty="0">
                <a:solidFill>
                  <a:schemeClr val="accent1"/>
                </a:solidFill>
                <a:latin typeface="+mj-lt"/>
              </a:rPr>
              <a:t>Le remplacement définitif doit correspondre à l’embauche d’un salarié en CDI. </a:t>
            </a:r>
          </a:p>
        </p:txBody>
      </p:sp>
      <p:cxnSp>
        <p:nvCxnSpPr>
          <p:cNvPr id="11" name="Connecteur droit 10">
            <a:extLst>
              <a:ext uri="{FF2B5EF4-FFF2-40B4-BE49-F238E27FC236}">
                <a16:creationId xmlns:a16="http://schemas.microsoft.com/office/drawing/2014/main" id="{01044572-755A-1429-63B1-7C94971C0844}"/>
              </a:ext>
            </a:extLst>
          </p:cNvPr>
          <p:cNvCxnSpPr>
            <a:cxnSpLocks/>
          </p:cNvCxnSpPr>
          <p:nvPr/>
        </p:nvCxnSpPr>
        <p:spPr>
          <a:xfrm>
            <a:off x="1953937" y="4372622"/>
            <a:ext cx="0" cy="2139389"/>
          </a:xfrm>
          <a:prstGeom prst="line">
            <a:avLst/>
          </a:prstGeom>
          <a:ln/>
        </p:spPr>
        <p:style>
          <a:lnRef idx="1">
            <a:schemeClr val="accent1"/>
          </a:lnRef>
          <a:fillRef idx="0">
            <a:schemeClr val="accent1"/>
          </a:fillRef>
          <a:effectRef idx="0">
            <a:schemeClr val="accent1"/>
          </a:effectRef>
          <a:fontRef idx="minor">
            <a:schemeClr val="tx1"/>
          </a:fontRef>
        </p:style>
      </p:cxnSp>
      <p:pic>
        <p:nvPicPr>
          <p:cNvPr id="12" name="Graphique 11" descr="Glissant avec un remplissage uni">
            <a:extLst>
              <a:ext uri="{FF2B5EF4-FFF2-40B4-BE49-F238E27FC236}">
                <a16:creationId xmlns:a16="http://schemas.microsoft.com/office/drawing/2014/main" id="{EE3E7640-4F63-2BA1-A29F-8EBD4265BF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740" y="382785"/>
            <a:ext cx="914400" cy="914400"/>
          </a:xfrm>
          <a:prstGeom prst="rect">
            <a:avLst/>
          </a:prstGeom>
        </p:spPr>
      </p:pic>
    </p:spTree>
    <p:extLst>
      <p:ext uri="{BB962C8B-B14F-4D97-AF65-F5344CB8AC3E}">
        <p14:creationId xmlns:p14="http://schemas.microsoft.com/office/powerpoint/2010/main" val="1698959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7DB09-39A9-BF0D-D399-618149F34321}"/>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C60968-C87E-FA0C-9033-3FF033FBC251}"/>
              </a:ext>
            </a:extLst>
          </p:cNvPr>
          <p:cNvSpPr>
            <a:spLocks noGrp="1"/>
          </p:cNvSpPr>
          <p:nvPr>
            <p:ph type="body" sz="quarter" idx="10"/>
          </p:nvPr>
        </p:nvSpPr>
        <p:spPr>
          <a:xfrm>
            <a:off x="782254" y="504549"/>
            <a:ext cx="11409746" cy="761966"/>
          </a:xfrm>
        </p:spPr>
        <p:txBody>
          <a:bodyPr/>
          <a:lstStyle/>
          <a:p>
            <a:r>
              <a:rPr lang="fr-FR" dirty="0"/>
              <a:t>Préavis de démission </a:t>
            </a:r>
          </a:p>
          <a:p>
            <a:endParaRPr lang="fr-FR" dirty="0"/>
          </a:p>
        </p:txBody>
      </p:sp>
      <p:sp>
        <p:nvSpPr>
          <p:cNvPr id="3" name="Espace réservé du pied de page 2">
            <a:extLst>
              <a:ext uri="{FF2B5EF4-FFF2-40B4-BE49-F238E27FC236}">
                <a16:creationId xmlns:a16="http://schemas.microsoft.com/office/drawing/2014/main" id="{8A40359B-4400-5E38-265D-92242800BA8E}"/>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EC182E7B-C70F-5731-D248-0CECB4EC0E3D}"/>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E0D2E4E5-52E0-C635-47D3-2E566F321F5B}"/>
              </a:ext>
            </a:extLst>
          </p:cNvPr>
          <p:cNvSpPr>
            <a:spLocks noGrp="1"/>
          </p:cNvSpPr>
          <p:nvPr>
            <p:ph type="sldNum" sz="quarter" idx="14"/>
          </p:nvPr>
        </p:nvSpPr>
        <p:spPr/>
        <p:txBody>
          <a:bodyPr/>
          <a:lstStyle/>
          <a:p>
            <a:fld id="{4C7E21DC-CC56-46B7-BFF7-48361C3AE33C}" type="slidenum">
              <a:rPr lang="fr-FR" smtClean="0"/>
              <a:pPr/>
              <a:t>18</a:t>
            </a:fld>
            <a:endParaRPr lang="fr-FR"/>
          </a:p>
        </p:txBody>
      </p:sp>
      <p:sp>
        <p:nvSpPr>
          <p:cNvPr id="15" name="Espace réservé du texte 1">
            <a:extLst>
              <a:ext uri="{FF2B5EF4-FFF2-40B4-BE49-F238E27FC236}">
                <a16:creationId xmlns:a16="http://schemas.microsoft.com/office/drawing/2014/main" id="{E661C241-FEF7-5556-F90C-855FAB237AF3}"/>
              </a:ext>
            </a:extLst>
          </p:cNvPr>
          <p:cNvSpPr txBox="1">
            <a:spLocks/>
          </p:cNvSpPr>
          <p:nvPr/>
        </p:nvSpPr>
        <p:spPr>
          <a:xfrm>
            <a:off x="782254" y="1266515"/>
            <a:ext cx="4916368" cy="980269"/>
          </a:xfrm>
          <a:prstGeom prst="rect">
            <a:avLst/>
          </a:prstGeom>
        </p:spPr>
        <p:txBody>
          <a:bodyPr wrap="square" lIns="0" tIns="0" rIns="0" bIns="0" numCol="1"/>
          <a:lstStyle>
            <a:lvl1pPr marL="0" indent="0" algn="l" defTabSz="914400" rtl="0" eaLnBrk="1" latinLnBrk="0" hangingPunct="1">
              <a:lnSpc>
                <a:spcPts val="5500"/>
              </a:lnSpc>
              <a:spcBef>
                <a:spcPts val="0"/>
              </a:spcBef>
              <a:spcAft>
                <a:spcPts val="0"/>
              </a:spcAft>
              <a:buFontTx/>
              <a:buNone/>
              <a:defRPr sz="36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defTabSz="914400" rtl="0" eaLnBrk="1" latinLnBrk="0" hangingPunct="1">
              <a:lnSpc>
                <a:spcPts val="2800"/>
              </a:lnSpc>
              <a:spcBef>
                <a:spcPts val="0"/>
              </a:spcBef>
              <a:spcAft>
                <a:spcPts val="1100"/>
              </a:spcAft>
              <a:buFontTx/>
              <a:buNone/>
              <a:defRPr sz="2400" b="1" kern="120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ts val="1800"/>
              </a:lnSpc>
              <a:spcBef>
                <a:spcPts val="0"/>
              </a:spcBef>
              <a:buFontTx/>
              <a:buNone/>
              <a:defRPr sz="1500" b="0" kern="1200">
                <a:solidFill>
                  <a:schemeClr val="tx1"/>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3200" dirty="0"/>
          </a:p>
        </p:txBody>
      </p:sp>
      <p:sp>
        <p:nvSpPr>
          <p:cNvPr id="20" name="ZoneTexte 1">
            <a:extLst>
              <a:ext uri="{FF2B5EF4-FFF2-40B4-BE49-F238E27FC236}">
                <a16:creationId xmlns:a16="http://schemas.microsoft.com/office/drawing/2014/main" id="{7EE6EFAB-EEAA-018E-97B4-6844031E71A5}"/>
              </a:ext>
            </a:extLst>
          </p:cNvPr>
          <p:cNvSpPr txBox="1">
            <a:spLocks noChangeArrowheads="1"/>
          </p:cNvSpPr>
          <p:nvPr/>
        </p:nvSpPr>
        <p:spPr bwMode="auto">
          <a:xfrm>
            <a:off x="4601036" y="2181321"/>
            <a:ext cx="7445817" cy="584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endParaRPr lang="fr-FR" altLang="fr-FR" sz="1600" dirty="0">
              <a:solidFill>
                <a:schemeClr val="tx2"/>
              </a:solidFill>
              <a:latin typeface="+mj-lt"/>
            </a:endParaRPr>
          </a:p>
          <a:p>
            <a:endParaRPr lang="fr-FR" altLang="fr-FR" sz="1600" dirty="0">
              <a:solidFill>
                <a:schemeClr val="tx2"/>
              </a:solidFill>
              <a:latin typeface="+mj-lt"/>
            </a:endParaRPr>
          </a:p>
        </p:txBody>
      </p:sp>
      <p:sp>
        <p:nvSpPr>
          <p:cNvPr id="10" name="ZoneTexte 1">
            <a:extLst>
              <a:ext uri="{FF2B5EF4-FFF2-40B4-BE49-F238E27FC236}">
                <a16:creationId xmlns:a16="http://schemas.microsoft.com/office/drawing/2014/main" id="{5FD5F2AE-8B9F-1B86-2D51-452DCBF23705}"/>
              </a:ext>
            </a:extLst>
          </p:cNvPr>
          <p:cNvSpPr txBox="1">
            <a:spLocks noChangeArrowheads="1"/>
          </p:cNvSpPr>
          <p:nvPr/>
        </p:nvSpPr>
        <p:spPr bwMode="auto">
          <a:xfrm>
            <a:off x="1349836" y="4523393"/>
            <a:ext cx="10470530" cy="181588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dirty="0">
                <a:solidFill>
                  <a:schemeClr val="tx2"/>
                </a:solidFill>
                <a:latin typeface="+mj-lt"/>
              </a:rPr>
              <a:t>La date de notification à l’employeur de la démission fixe le point de départ du préavis.</a:t>
            </a:r>
          </a:p>
          <a:p>
            <a:endParaRPr lang="fr-FR" altLang="fr-FR" sz="1600" dirty="0">
              <a:solidFill>
                <a:schemeClr val="tx2"/>
              </a:solidFill>
              <a:latin typeface="+mj-lt"/>
            </a:endParaRPr>
          </a:p>
          <a:p>
            <a:r>
              <a:rPr lang="fr-FR" altLang="fr-FR" sz="1600" dirty="0">
                <a:solidFill>
                  <a:schemeClr val="tx2"/>
                </a:solidFill>
                <a:latin typeface="+mj-lt"/>
              </a:rPr>
              <a:t>En cas de non-respect par le salarié de son préavis, tel que visé à l’article 15.2.1, le salarié est redevable à l’employeur d’une indemnité compensatrice de préavis.</a:t>
            </a:r>
          </a:p>
          <a:p>
            <a:endParaRPr lang="fr-FR" altLang="fr-FR" sz="1600" dirty="0">
              <a:solidFill>
                <a:schemeClr val="tx2"/>
              </a:solidFill>
              <a:latin typeface="+mj-lt"/>
            </a:endParaRPr>
          </a:p>
          <a:p>
            <a:r>
              <a:rPr lang="fr-FR" altLang="fr-FR" sz="1600" dirty="0">
                <a:solidFill>
                  <a:schemeClr val="tx2"/>
                </a:solidFill>
                <a:latin typeface="+mj-lt"/>
              </a:rPr>
              <a:t>Si c’est l’employeur qui l’en dispense, il paye. </a:t>
            </a:r>
          </a:p>
          <a:p>
            <a:r>
              <a:rPr lang="fr-FR" altLang="fr-FR" sz="1600" dirty="0">
                <a:solidFill>
                  <a:schemeClr val="tx2"/>
                </a:solidFill>
                <a:latin typeface="+mj-lt"/>
              </a:rPr>
              <a:t>Si c’est un « commun » accord, pas d’indemnité. </a:t>
            </a:r>
          </a:p>
        </p:txBody>
      </p:sp>
      <p:cxnSp>
        <p:nvCxnSpPr>
          <p:cNvPr id="11" name="Connecteur droit 10">
            <a:extLst>
              <a:ext uri="{FF2B5EF4-FFF2-40B4-BE49-F238E27FC236}">
                <a16:creationId xmlns:a16="http://schemas.microsoft.com/office/drawing/2014/main" id="{E6C15433-E0E0-FB83-5A21-86A9B4D0FFF0}"/>
              </a:ext>
            </a:extLst>
          </p:cNvPr>
          <p:cNvCxnSpPr>
            <a:cxnSpLocks/>
          </p:cNvCxnSpPr>
          <p:nvPr/>
        </p:nvCxnSpPr>
        <p:spPr>
          <a:xfrm>
            <a:off x="1170166" y="4036763"/>
            <a:ext cx="0" cy="1794760"/>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6" name="Tableau 2">
            <a:extLst>
              <a:ext uri="{FF2B5EF4-FFF2-40B4-BE49-F238E27FC236}">
                <a16:creationId xmlns:a16="http://schemas.microsoft.com/office/drawing/2014/main" id="{CBAEA690-870D-31F1-2877-7C2A51158C2F}"/>
              </a:ext>
            </a:extLst>
          </p:cNvPr>
          <p:cNvGraphicFramePr>
            <a:graphicFrameLocks noGrp="1"/>
          </p:cNvGraphicFramePr>
          <p:nvPr>
            <p:extLst>
              <p:ext uri="{D42A27DB-BD31-4B8C-83A1-F6EECF244321}">
                <p14:modId xmlns:p14="http://schemas.microsoft.com/office/powerpoint/2010/main" val="636554333"/>
              </p:ext>
            </p:extLst>
          </p:nvPr>
        </p:nvGraphicFramePr>
        <p:xfrm>
          <a:off x="1039538" y="1613571"/>
          <a:ext cx="4495800" cy="2423192"/>
        </p:xfrm>
        <a:graphic>
          <a:graphicData uri="http://schemas.openxmlformats.org/drawingml/2006/table">
            <a:tbl>
              <a:tblPr firstRow="1" bandRow="1">
                <a:tableStyleId>{5C22544A-7EE6-4342-B048-85BDC9FD1C3A}</a:tableStyleId>
              </a:tblPr>
              <a:tblGrid>
                <a:gridCol w="1915637">
                  <a:extLst>
                    <a:ext uri="{9D8B030D-6E8A-4147-A177-3AD203B41FA5}">
                      <a16:colId xmlns:a16="http://schemas.microsoft.com/office/drawing/2014/main" val="20000"/>
                    </a:ext>
                  </a:extLst>
                </a:gridCol>
                <a:gridCol w="2580163">
                  <a:extLst>
                    <a:ext uri="{9D8B030D-6E8A-4147-A177-3AD203B41FA5}">
                      <a16:colId xmlns:a16="http://schemas.microsoft.com/office/drawing/2014/main" val="20001"/>
                    </a:ext>
                  </a:extLst>
                </a:gridCol>
              </a:tblGrid>
              <a:tr h="461010">
                <a:tc>
                  <a:txBody>
                    <a:bodyPr/>
                    <a:lstStyle/>
                    <a:p>
                      <a:r>
                        <a:rPr lang="fr-FR" sz="1600" dirty="0"/>
                        <a:t>Groupe d’emplois </a:t>
                      </a:r>
                    </a:p>
                  </a:txBody>
                  <a:tcPr marL="91439" marR="91439"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600" dirty="0"/>
                        <a:t>Durée du préavis</a:t>
                      </a:r>
                    </a:p>
                  </a:txBody>
                  <a:tcPr marL="91439" marR="91439"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1010">
                <a:tc>
                  <a:txBody>
                    <a:bodyPr/>
                    <a:lstStyle/>
                    <a:p>
                      <a:r>
                        <a:rPr lang="fr-FR" sz="1600" dirty="0"/>
                        <a:t>A, B</a:t>
                      </a:r>
                    </a:p>
                  </a:txBody>
                  <a:tcPr marL="91439" marR="91439"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600" dirty="0"/>
                        <a:t>2 semaines calendaires</a:t>
                      </a:r>
                    </a:p>
                  </a:txBody>
                  <a:tcPr marL="91439" marR="91439"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1010">
                <a:tc>
                  <a:txBody>
                    <a:bodyPr/>
                    <a:lstStyle/>
                    <a:p>
                      <a:r>
                        <a:rPr lang="fr-FR" sz="1600" dirty="0"/>
                        <a:t>C</a:t>
                      </a:r>
                    </a:p>
                  </a:txBody>
                  <a:tcPr marL="91439" marR="91439"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600" dirty="0"/>
                        <a:t>1 mois calendaire</a:t>
                      </a:r>
                    </a:p>
                  </a:txBody>
                  <a:tcPr marL="91439" marR="91439"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1010">
                <a:tc>
                  <a:txBody>
                    <a:bodyPr/>
                    <a:lstStyle/>
                    <a:p>
                      <a:r>
                        <a:rPr lang="fr-FR" sz="1600" dirty="0"/>
                        <a:t>D, E</a:t>
                      </a:r>
                    </a:p>
                  </a:txBody>
                  <a:tcPr marL="91439" marR="91439"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600" dirty="0"/>
                        <a:t>2 mois calendaires</a:t>
                      </a:r>
                    </a:p>
                  </a:txBody>
                  <a:tcPr marL="91439" marR="91439"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1010">
                <a:tc>
                  <a:txBody>
                    <a:bodyPr/>
                    <a:lstStyle/>
                    <a:p>
                      <a:r>
                        <a:rPr lang="fr-FR" sz="1600" dirty="0"/>
                        <a:t>F, G, H, I </a:t>
                      </a:r>
                    </a:p>
                  </a:txBody>
                  <a:tcPr marL="91439" marR="91439"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1600" dirty="0"/>
                        <a:t>3 mois calendaires</a:t>
                      </a:r>
                    </a:p>
                  </a:txBody>
                  <a:tcPr marL="91439" marR="91439"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891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7DB09-39A9-BF0D-D399-618149F34321}"/>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C60968-C87E-FA0C-9033-3FF033FBC251}"/>
              </a:ext>
            </a:extLst>
          </p:cNvPr>
          <p:cNvSpPr>
            <a:spLocks noGrp="1"/>
          </p:cNvSpPr>
          <p:nvPr>
            <p:ph type="body" sz="quarter" idx="10"/>
          </p:nvPr>
        </p:nvSpPr>
        <p:spPr>
          <a:xfrm>
            <a:off x="782254" y="504549"/>
            <a:ext cx="11409746" cy="761966"/>
          </a:xfrm>
        </p:spPr>
        <p:txBody>
          <a:bodyPr/>
          <a:lstStyle/>
          <a:p>
            <a:r>
              <a:rPr lang="fr-FR" dirty="0"/>
              <a:t>Période d’essai</a:t>
            </a:r>
          </a:p>
          <a:p>
            <a:endParaRPr lang="fr-FR" dirty="0"/>
          </a:p>
        </p:txBody>
      </p:sp>
      <p:sp>
        <p:nvSpPr>
          <p:cNvPr id="3" name="Espace réservé du pied de page 2">
            <a:extLst>
              <a:ext uri="{FF2B5EF4-FFF2-40B4-BE49-F238E27FC236}">
                <a16:creationId xmlns:a16="http://schemas.microsoft.com/office/drawing/2014/main" id="{8A40359B-4400-5E38-265D-92242800BA8E}"/>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EC182E7B-C70F-5731-D248-0CECB4EC0E3D}"/>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E0D2E4E5-52E0-C635-47D3-2E566F321F5B}"/>
              </a:ext>
            </a:extLst>
          </p:cNvPr>
          <p:cNvSpPr>
            <a:spLocks noGrp="1"/>
          </p:cNvSpPr>
          <p:nvPr>
            <p:ph type="sldNum" sz="quarter" idx="14"/>
          </p:nvPr>
        </p:nvSpPr>
        <p:spPr/>
        <p:txBody>
          <a:bodyPr/>
          <a:lstStyle/>
          <a:p>
            <a:fld id="{4C7E21DC-CC56-46B7-BFF7-48361C3AE33C}" type="slidenum">
              <a:rPr lang="fr-FR" smtClean="0"/>
              <a:pPr/>
              <a:t>19</a:t>
            </a:fld>
            <a:endParaRPr lang="fr-FR"/>
          </a:p>
        </p:txBody>
      </p:sp>
      <p:sp>
        <p:nvSpPr>
          <p:cNvPr id="15" name="Espace réservé du texte 1">
            <a:extLst>
              <a:ext uri="{FF2B5EF4-FFF2-40B4-BE49-F238E27FC236}">
                <a16:creationId xmlns:a16="http://schemas.microsoft.com/office/drawing/2014/main" id="{E661C241-FEF7-5556-F90C-855FAB237AF3}"/>
              </a:ext>
            </a:extLst>
          </p:cNvPr>
          <p:cNvSpPr txBox="1">
            <a:spLocks/>
          </p:cNvSpPr>
          <p:nvPr/>
        </p:nvSpPr>
        <p:spPr>
          <a:xfrm>
            <a:off x="782254" y="1266515"/>
            <a:ext cx="4916368" cy="980269"/>
          </a:xfrm>
          <a:prstGeom prst="rect">
            <a:avLst/>
          </a:prstGeom>
        </p:spPr>
        <p:txBody>
          <a:bodyPr wrap="square" lIns="0" tIns="0" rIns="0" bIns="0" numCol="1"/>
          <a:lstStyle>
            <a:lvl1pPr marL="0" indent="0" algn="l" defTabSz="914400" rtl="0" eaLnBrk="1" latinLnBrk="0" hangingPunct="1">
              <a:lnSpc>
                <a:spcPts val="5500"/>
              </a:lnSpc>
              <a:spcBef>
                <a:spcPts val="0"/>
              </a:spcBef>
              <a:spcAft>
                <a:spcPts val="0"/>
              </a:spcAft>
              <a:buFontTx/>
              <a:buNone/>
              <a:defRPr sz="36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defTabSz="914400" rtl="0" eaLnBrk="1" latinLnBrk="0" hangingPunct="1">
              <a:lnSpc>
                <a:spcPts val="2800"/>
              </a:lnSpc>
              <a:spcBef>
                <a:spcPts val="0"/>
              </a:spcBef>
              <a:spcAft>
                <a:spcPts val="1100"/>
              </a:spcAft>
              <a:buFontTx/>
              <a:buNone/>
              <a:defRPr sz="2400" b="1" kern="120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ts val="1800"/>
              </a:lnSpc>
              <a:spcBef>
                <a:spcPts val="0"/>
              </a:spcBef>
              <a:buFontTx/>
              <a:buNone/>
              <a:defRPr sz="1500" b="0" kern="1200">
                <a:solidFill>
                  <a:schemeClr val="tx1"/>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3200" dirty="0"/>
          </a:p>
        </p:txBody>
      </p:sp>
      <p:sp>
        <p:nvSpPr>
          <p:cNvPr id="20" name="ZoneTexte 1">
            <a:extLst>
              <a:ext uri="{FF2B5EF4-FFF2-40B4-BE49-F238E27FC236}">
                <a16:creationId xmlns:a16="http://schemas.microsoft.com/office/drawing/2014/main" id="{7EE6EFAB-EEAA-018E-97B4-6844031E71A5}"/>
              </a:ext>
            </a:extLst>
          </p:cNvPr>
          <p:cNvSpPr txBox="1">
            <a:spLocks noChangeArrowheads="1"/>
          </p:cNvSpPr>
          <p:nvPr/>
        </p:nvSpPr>
        <p:spPr bwMode="auto">
          <a:xfrm>
            <a:off x="4601036" y="2181321"/>
            <a:ext cx="7445817" cy="584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endParaRPr lang="fr-FR" altLang="fr-FR" sz="1600" dirty="0">
              <a:solidFill>
                <a:schemeClr val="tx2"/>
              </a:solidFill>
              <a:latin typeface="+mj-lt"/>
            </a:endParaRPr>
          </a:p>
          <a:p>
            <a:endParaRPr lang="fr-FR" altLang="fr-FR" sz="1600" dirty="0">
              <a:solidFill>
                <a:schemeClr val="tx2"/>
              </a:solidFill>
              <a:latin typeface="+mj-lt"/>
            </a:endParaRPr>
          </a:p>
        </p:txBody>
      </p:sp>
      <p:sp>
        <p:nvSpPr>
          <p:cNvPr id="10" name="ZoneTexte 1">
            <a:extLst>
              <a:ext uri="{FF2B5EF4-FFF2-40B4-BE49-F238E27FC236}">
                <a16:creationId xmlns:a16="http://schemas.microsoft.com/office/drawing/2014/main" id="{5FD5F2AE-8B9F-1B86-2D51-452DCBF23705}"/>
              </a:ext>
            </a:extLst>
          </p:cNvPr>
          <p:cNvSpPr txBox="1">
            <a:spLocks noChangeArrowheads="1"/>
          </p:cNvSpPr>
          <p:nvPr/>
        </p:nvSpPr>
        <p:spPr bwMode="auto">
          <a:xfrm>
            <a:off x="1349839" y="5052876"/>
            <a:ext cx="10470530" cy="83099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endParaRPr lang="fr-FR" altLang="fr-FR" sz="1600" dirty="0">
              <a:solidFill>
                <a:schemeClr val="tx2"/>
              </a:solidFill>
              <a:latin typeface="+mj-lt"/>
            </a:endParaRPr>
          </a:p>
          <a:p>
            <a:r>
              <a:rPr lang="fr-FR" altLang="fr-FR" sz="1600" dirty="0">
                <a:solidFill>
                  <a:schemeClr val="tx2"/>
                </a:solidFill>
                <a:latin typeface="+mj-lt"/>
              </a:rPr>
              <a:t>La période d’essai et son éventuel renouvellement doivent être prévus explicitement par le contrat de travail. </a:t>
            </a:r>
            <a:br>
              <a:rPr lang="fr-FR" altLang="fr-FR" sz="1600" dirty="0">
                <a:solidFill>
                  <a:schemeClr val="tx2"/>
                </a:solidFill>
                <a:latin typeface="+mj-lt"/>
              </a:rPr>
            </a:br>
            <a:endParaRPr lang="fr-FR" altLang="fr-FR" sz="1600" dirty="0">
              <a:solidFill>
                <a:schemeClr val="tx2"/>
              </a:solidFill>
              <a:latin typeface="+mj-lt"/>
            </a:endParaRPr>
          </a:p>
        </p:txBody>
      </p:sp>
      <p:cxnSp>
        <p:nvCxnSpPr>
          <p:cNvPr id="11" name="Connecteur droit 10">
            <a:extLst>
              <a:ext uri="{FF2B5EF4-FFF2-40B4-BE49-F238E27FC236}">
                <a16:creationId xmlns:a16="http://schemas.microsoft.com/office/drawing/2014/main" id="{E6C15433-E0E0-FB83-5A21-86A9B4D0FFF0}"/>
              </a:ext>
            </a:extLst>
          </p:cNvPr>
          <p:cNvCxnSpPr>
            <a:cxnSpLocks/>
          </p:cNvCxnSpPr>
          <p:nvPr/>
        </p:nvCxnSpPr>
        <p:spPr>
          <a:xfrm>
            <a:off x="1170166" y="4036763"/>
            <a:ext cx="0" cy="1794760"/>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7" name="Tableau 9">
            <a:extLst>
              <a:ext uri="{FF2B5EF4-FFF2-40B4-BE49-F238E27FC236}">
                <a16:creationId xmlns:a16="http://schemas.microsoft.com/office/drawing/2014/main" id="{C2457F36-0A90-C561-2E65-CF530BD03579}"/>
              </a:ext>
            </a:extLst>
          </p:cNvPr>
          <p:cNvGraphicFramePr>
            <a:graphicFrameLocks noGrp="1"/>
          </p:cNvGraphicFramePr>
          <p:nvPr>
            <p:extLst>
              <p:ext uri="{D42A27DB-BD31-4B8C-83A1-F6EECF244321}">
                <p14:modId xmlns:p14="http://schemas.microsoft.com/office/powerpoint/2010/main" val="1158730565"/>
              </p:ext>
            </p:extLst>
          </p:nvPr>
        </p:nvGraphicFramePr>
        <p:xfrm>
          <a:off x="1025187" y="1295844"/>
          <a:ext cx="10141626" cy="3625809"/>
        </p:xfrm>
        <a:graphic>
          <a:graphicData uri="http://schemas.openxmlformats.org/drawingml/2006/table">
            <a:tbl>
              <a:tblPr firstRow="1" bandRow="1">
                <a:tableStyleId>{5C22544A-7EE6-4342-B048-85BDC9FD1C3A}</a:tableStyleId>
              </a:tblPr>
              <a:tblGrid>
                <a:gridCol w="3380542">
                  <a:extLst>
                    <a:ext uri="{9D8B030D-6E8A-4147-A177-3AD203B41FA5}">
                      <a16:colId xmlns:a16="http://schemas.microsoft.com/office/drawing/2014/main" val="20000"/>
                    </a:ext>
                  </a:extLst>
                </a:gridCol>
                <a:gridCol w="3380542">
                  <a:extLst>
                    <a:ext uri="{9D8B030D-6E8A-4147-A177-3AD203B41FA5}">
                      <a16:colId xmlns:a16="http://schemas.microsoft.com/office/drawing/2014/main" val="20001"/>
                    </a:ext>
                  </a:extLst>
                </a:gridCol>
                <a:gridCol w="3380542">
                  <a:extLst>
                    <a:ext uri="{9D8B030D-6E8A-4147-A177-3AD203B41FA5}">
                      <a16:colId xmlns:a16="http://schemas.microsoft.com/office/drawing/2014/main" val="20002"/>
                    </a:ext>
                  </a:extLst>
                </a:gridCol>
              </a:tblGrid>
              <a:tr h="591060">
                <a:tc>
                  <a:txBody>
                    <a:bodyPr/>
                    <a:lstStyle/>
                    <a:p>
                      <a:pPr algn="ctr"/>
                      <a:r>
                        <a:rPr lang="fr-FR" sz="1600" dirty="0"/>
                        <a:t>Durée Maximale</a:t>
                      </a:r>
                      <a:br>
                        <a:rPr lang="fr-FR" sz="1600" dirty="0"/>
                      </a:br>
                      <a:r>
                        <a:rPr lang="fr-FR" sz="1600" u="sng" dirty="0"/>
                        <a:t>Hors Renouvellement </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dirty="0"/>
                        <a:t>Catégorie d’emploi</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dirty="0"/>
                        <a:t>Durée Maximale </a:t>
                      </a:r>
                    </a:p>
                    <a:p>
                      <a:pPr algn="ctr"/>
                      <a:r>
                        <a:rPr lang="fr-FR" sz="1600" u="sng" dirty="0"/>
                        <a:t>Renouvellement compris</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0319">
                <a:tc rowSpan="3">
                  <a:txBody>
                    <a:bodyPr/>
                    <a:lstStyle/>
                    <a:p>
                      <a:pPr algn="ctr"/>
                      <a:r>
                        <a:rPr lang="fr-FR" sz="1600" dirty="0"/>
                        <a:t>2</a:t>
                      </a:r>
                    </a:p>
                    <a:p>
                      <a:pPr algn="ctr"/>
                      <a:endParaRPr lang="fr-FR" sz="1600" dirty="0"/>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fr-FR" sz="1600" b="1" dirty="0"/>
                        <a:t>A</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ctr"/>
                      <a:r>
                        <a:rPr lang="fr-FR" sz="1600" dirty="0"/>
                        <a:t>2</a:t>
                      </a:r>
                    </a:p>
                    <a:p>
                      <a:pPr algn="ctr"/>
                      <a:endParaRPr lang="fr-FR" sz="1600" dirty="0"/>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300319">
                <a:tc vMerge="1">
                  <a:txBody>
                    <a:bodyPr/>
                    <a:lstStyle/>
                    <a:p>
                      <a:r>
                        <a:rPr lang="fr-FR"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fr-FR" sz="1600" b="1" dirty="0"/>
                        <a:t>B</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00319">
                <a:tc vMerge="1">
                  <a:txBody>
                    <a:bodyPr/>
                    <a:lstStyle/>
                    <a:p>
                      <a:r>
                        <a:rPr lang="fr-FR"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fr-FR" sz="1600" b="1" dirty="0"/>
                        <a:t>C</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fr-FR" sz="1600" dirty="0"/>
                        <a:t>3</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352557">
                <a:tc>
                  <a:txBody>
                    <a:bodyPr/>
                    <a:lstStyle/>
                    <a:p>
                      <a:pPr algn="ctr"/>
                      <a:r>
                        <a:rPr lang="fr-FR" sz="1600" dirty="0"/>
                        <a:t>3</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fr-FR" sz="1600" b="1" dirty="0"/>
                        <a:t>D</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fr-FR" sz="1600" dirty="0"/>
                        <a:t>4</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300319">
                <a:tc>
                  <a:txBody>
                    <a:bodyPr/>
                    <a:lstStyle/>
                    <a:p>
                      <a:pPr algn="ctr"/>
                      <a:r>
                        <a:rPr lang="fr-FR" sz="1600" dirty="0"/>
                        <a:t>3</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fr-FR" sz="1600" b="1" dirty="0"/>
                        <a:t>E</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fr-FR" sz="1600" dirty="0"/>
                        <a:t>5</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300319">
                <a:tc rowSpan="4">
                  <a:txBody>
                    <a:bodyPr/>
                    <a:lstStyle/>
                    <a:p>
                      <a:pPr algn="ctr"/>
                      <a:r>
                        <a:rPr lang="fr-FR" sz="1600" dirty="0"/>
                        <a:t>4</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fr-FR" sz="1600" b="1" dirty="0"/>
                        <a:t>F</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4">
                  <a:txBody>
                    <a:bodyPr/>
                    <a:lstStyle/>
                    <a:p>
                      <a:pPr algn="ctr"/>
                      <a:r>
                        <a:rPr lang="fr-FR" sz="1600" dirty="0"/>
                        <a:t>6</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300319">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fr-FR" sz="1600" b="1" dirty="0"/>
                        <a:t>G</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7"/>
                  </a:ext>
                </a:extLst>
              </a:tr>
              <a:tr h="300319">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fr-FR" sz="1600" b="1" dirty="0"/>
                        <a:t>H</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8"/>
                  </a:ext>
                </a:extLst>
              </a:tr>
              <a:tr h="300319">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fr-FR" sz="1600" b="1" dirty="0"/>
                        <a:t>I</a:t>
                      </a:r>
                    </a:p>
                  </a:txBody>
                  <a:tcPr marL="91432" marR="9143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7182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8A6C0-B1EC-4C9E-A991-AB5FFB946607}"/>
              </a:ext>
            </a:extLst>
          </p:cNvPr>
          <p:cNvSpPr>
            <a:spLocks noGrp="1"/>
          </p:cNvSpPr>
          <p:nvPr>
            <p:ph type="body" sz="quarter" idx="10"/>
          </p:nvPr>
        </p:nvSpPr>
        <p:spPr>
          <a:xfrm>
            <a:off x="785193" y="621991"/>
            <a:ext cx="10555356" cy="833183"/>
          </a:xfrm>
        </p:spPr>
        <p:txBody>
          <a:bodyPr/>
          <a:lstStyle/>
          <a:p>
            <a:r>
              <a:rPr lang="fr-FR" dirty="0"/>
              <a:t>Place de la branche </a:t>
            </a:r>
          </a:p>
          <a:p>
            <a:pPr lvl="1"/>
            <a:endParaRPr lang="fr-FR" dirty="0"/>
          </a:p>
          <a:p>
            <a:pPr lvl="1"/>
            <a:endParaRPr lang="fr-FR" dirty="0"/>
          </a:p>
        </p:txBody>
      </p:sp>
      <p:sp>
        <p:nvSpPr>
          <p:cNvPr id="3" name="Espace réservé du pied de page 2">
            <a:extLst>
              <a:ext uri="{FF2B5EF4-FFF2-40B4-BE49-F238E27FC236}">
                <a16:creationId xmlns:a16="http://schemas.microsoft.com/office/drawing/2014/main" id="{12C57550-1810-4A44-8478-9AF0B108984C}"/>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68B8FE4D-E477-4F64-83E7-42ED54D433FA}"/>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C2B6480A-8F3B-45C3-A900-4DDAAAA26FA6}"/>
              </a:ext>
            </a:extLst>
          </p:cNvPr>
          <p:cNvSpPr>
            <a:spLocks noGrp="1"/>
          </p:cNvSpPr>
          <p:nvPr>
            <p:ph type="sldNum" sz="quarter" idx="14"/>
          </p:nvPr>
        </p:nvSpPr>
        <p:spPr/>
        <p:txBody>
          <a:bodyPr/>
          <a:lstStyle/>
          <a:p>
            <a:fld id="{4C7E21DC-CC56-46B7-BFF7-48361C3AE33C}" type="slidenum">
              <a:rPr lang="fr-FR" smtClean="0"/>
              <a:pPr/>
              <a:t>2</a:t>
            </a:fld>
            <a:endParaRPr lang="fr-FR"/>
          </a:p>
        </p:txBody>
      </p:sp>
      <p:sp>
        <p:nvSpPr>
          <p:cNvPr id="6" name="ZoneTexte 1">
            <a:extLst>
              <a:ext uri="{FF2B5EF4-FFF2-40B4-BE49-F238E27FC236}">
                <a16:creationId xmlns:a16="http://schemas.microsoft.com/office/drawing/2014/main" id="{2B17AC1A-2946-9F34-AB04-30FFECC9E25B}"/>
              </a:ext>
            </a:extLst>
          </p:cNvPr>
          <p:cNvSpPr txBox="1">
            <a:spLocks noChangeArrowheads="1"/>
          </p:cNvSpPr>
          <p:nvPr/>
        </p:nvSpPr>
        <p:spPr bwMode="auto">
          <a:xfrm>
            <a:off x="851013" y="1342130"/>
            <a:ext cx="10555356" cy="132343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b="1" dirty="0">
                <a:solidFill>
                  <a:schemeClr val="tx2"/>
                </a:solidFill>
                <a:latin typeface="+mj-lt"/>
              </a:rPr>
              <a:t>Remise en cause du principe de faveur entre l’entreprise et la branche : </a:t>
            </a:r>
          </a:p>
          <a:p>
            <a:pPr marL="285750" indent="-285750">
              <a:buFontTx/>
              <a:buChar char="-"/>
            </a:pPr>
            <a:r>
              <a:rPr lang="fr-FR" altLang="fr-FR" sz="1600" dirty="0">
                <a:solidFill>
                  <a:schemeClr val="tx2"/>
                </a:solidFill>
                <a:latin typeface="+mj-lt"/>
              </a:rPr>
              <a:t>Dispositions de branches mobilisables « à défaut d’accord d’entreprise »,</a:t>
            </a:r>
          </a:p>
          <a:p>
            <a:pPr marL="285750" indent="-285750">
              <a:buFontTx/>
              <a:buChar char="-"/>
            </a:pPr>
            <a:r>
              <a:rPr lang="fr-FR" altLang="fr-FR" sz="1600" dirty="0">
                <a:solidFill>
                  <a:schemeClr val="tx2"/>
                </a:solidFill>
                <a:latin typeface="+mj-lt"/>
              </a:rPr>
              <a:t>Seuil infranchissable de branche concernant uniquement les classifications, minimas et prévoyance. </a:t>
            </a:r>
          </a:p>
          <a:p>
            <a:endParaRPr lang="fr-FR" altLang="fr-FR" sz="1600" dirty="0">
              <a:solidFill>
                <a:schemeClr val="tx2"/>
              </a:solidFill>
              <a:latin typeface="+mj-lt"/>
            </a:endParaRPr>
          </a:p>
          <a:p>
            <a:endParaRPr lang="fr-FR" altLang="fr-FR" sz="1600" dirty="0">
              <a:solidFill>
                <a:schemeClr val="tx2"/>
              </a:solidFill>
              <a:latin typeface="+mj-lt"/>
            </a:endParaRPr>
          </a:p>
        </p:txBody>
      </p:sp>
      <p:sp>
        <p:nvSpPr>
          <p:cNvPr id="7" name="Triangle isocèle 6">
            <a:extLst>
              <a:ext uri="{FF2B5EF4-FFF2-40B4-BE49-F238E27FC236}">
                <a16:creationId xmlns:a16="http://schemas.microsoft.com/office/drawing/2014/main" id="{3D14503D-E546-A5E2-7D31-2BBB7CDA3488}"/>
              </a:ext>
            </a:extLst>
          </p:cNvPr>
          <p:cNvSpPr/>
          <p:nvPr/>
        </p:nvSpPr>
        <p:spPr>
          <a:xfrm>
            <a:off x="3692535" y="2586608"/>
            <a:ext cx="3868471" cy="3234089"/>
          </a:xfrm>
          <a:prstGeom prst="triangle">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8030457D-AD19-1100-B01F-F49B30CFA59A}"/>
              </a:ext>
            </a:extLst>
          </p:cNvPr>
          <p:cNvSpPr txBox="1"/>
          <p:nvPr/>
        </p:nvSpPr>
        <p:spPr>
          <a:xfrm>
            <a:off x="3549445" y="2665569"/>
            <a:ext cx="4188541" cy="3416320"/>
          </a:xfrm>
          <a:prstGeom prst="rect">
            <a:avLst/>
          </a:prstGeom>
          <a:noFill/>
        </p:spPr>
        <p:txBody>
          <a:bodyPr wrap="square" rtlCol="0">
            <a:spAutoFit/>
          </a:bodyPr>
          <a:lstStyle/>
          <a:p>
            <a:pPr algn="ctr"/>
            <a:r>
              <a:rPr lang="fr-FR" dirty="0">
                <a:latin typeface="+mj-lt"/>
              </a:rPr>
              <a:t>Constitution </a:t>
            </a:r>
          </a:p>
          <a:p>
            <a:pPr algn="ctr"/>
            <a:endParaRPr lang="fr-FR" dirty="0">
              <a:latin typeface="+mj-lt"/>
            </a:endParaRPr>
          </a:p>
          <a:p>
            <a:pPr algn="ctr"/>
            <a:r>
              <a:rPr lang="fr-FR" dirty="0">
                <a:latin typeface="+mj-lt"/>
              </a:rPr>
              <a:t>Lois </a:t>
            </a:r>
          </a:p>
          <a:p>
            <a:pPr algn="ctr"/>
            <a:endParaRPr lang="fr-FR" dirty="0">
              <a:latin typeface="+mj-lt"/>
            </a:endParaRPr>
          </a:p>
          <a:p>
            <a:pPr algn="ctr"/>
            <a:r>
              <a:rPr lang="fr-FR" dirty="0">
                <a:latin typeface="+mj-lt"/>
              </a:rPr>
              <a:t>Règlements</a:t>
            </a:r>
          </a:p>
          <a:p>
            <a:pPr algn="ctr"/>
            <a:endParaRPr lang="fr-FR" dirty="0">
              <a:latin typeface="+mj-lt"/>
            </a:endParaRPr>
          </a:p>
          <a:p>
            <a:pPr algn="ctr"/>
            <a:r>
              <a:rPr lang="fr-FR" b="1" dirty="0">
                <a:latin typeface="+mj-lt"/>
              </a:rPr>
              <a:t>Accords de branches </a:t>
            </a:r>
          </a:p>
          <a:p>
            <a:pPr algn="ctr"/>
            <a:endParaRPr lang="fr-FR" dirty="0">
              <a:latin typeface="+mj-lt"/>
            </a:endParaRPr>
          </a:p>
          <a:p>
            <a:pPr algn="ctr"/>
            <a:r>
              <a:rPr lang="fr-FR" b="1" dirty="0">
                <a:latin typeface="+mj-lt"/>
              </a:rPr>
              <a:t>Accords d’entreprises </a:t>
            </a:r>
          </a:p>
          <a:p>
            <a:pPr algn="ctr"/>
            <a:endParaRPr lang="fr-FR" dirty="0">
              <a:latin typeface="+mj-lt"/>
            </a:endParaRPr>
          </a:p>
          <a:p>
            <a:pPr algn="ctr"/>
            <a:r>
              <a:rPr lang="fr-FR" dirty="0">
                <a:latin typeface="+mj-lt"/>
              </a:rPr>
              <a:t>Contrats de travail </a:t>
            </a:r>
          </a:p>
          <a:p>
            <a:endParaRPr lang="fr-FR" dirty="0"/>
          </a:p>
        </p:txBody>
      </p:sp>
      <p:cxnSp>
        <p:nvCxnSpPr>
          <p:cNvPr id="12" name="Connecteur droit avec flèche 11">
            <a:extLst>
              <a:ext uri="{FF2B5EF4-FFF2-40B4-BE49-F238E27FC236}">
                <a16:creationId xmlns:a16="http://schemas.microsoft.com/office/drawing/2014/main" id="{B078555E-5FCE-5DDD-3DD8-AF7411482974}"/>
              </a:ext>
            </a:extLst>
          </p:cNvPr>
          <p:cNvCxnSpPr>
            <a:cxnSpLocks/>
          </p:cNvCxnSpPr>
          <p:nvPr/>
        </p:nvCxnSpPr>
        <p:spPr>
          <a:xfrm flipH="1">
            <a:off x="3549445" y="3285578"/>
            <a:ext cx="1260650" cy="210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93E8040D-EF52-37A9-42A4-6C9E150E765E}"/>
              </a:ext>
            </a:extLst>
          </p:cNvPr>
          <p:cNvSpPr txBox="1"/>
          <p:nvPr/>
        </p:nvSpPr>
        <p:spPr>
          <a:xfrm rot="18049311">
            <a:off x="2933335" y="3960386"/>
            <a:ext cx="2124995" cy="369332"/>
          </a:xfrm>
          <a:prstGeom prst="rect">
            <a:avLst/>
          </a:prstGeom>
          <a:noFill/>
        </p:spPr>
        <p:txBody>
          <a:bodyPr wrap="square" rtlCol="0">
            <a:spAutoFit/>
          </a:bodyPr>
          <a:lstStyle/>
          <a:p>
            <a:r>
              <a:rPr lang="fr-FR" dirty="0">
                <a:solidFill>
                  <a:schemeClr val="accent1"/>
                </a:solidFill>
                <a:latin typeface="+mj-lt"/>
              </a:rPr>
              <a:t>Principe de faveur</a:t>
            </a:r>
          </a:p>
        </p:txBody>
      </p:sp>
      <p:sp>
        <p:nvSpPr>
          <p:cNvPr id="22" name="Flèche : courbe vers le haut 21">
            <a:extLst>
              <a:ext uri="{FF2B5EF4-FFF2-40B4-BE49-F238E27FC236}">
                <a16:creationId xmlns:a16="http://schemas.microsoft.com/office/drawing/2014/main" id="{78C3526F-CA14-0EC6-DA0F-A627C1628E22}"/>
              </a:ext>
            </a:extLst>
          </p:cNvPr>
          <p:cNvSpPr/>
          <p:nvPr/>
        </p:nvSpPr>
        <p:spPr>
          <a:xfrm rot="16200000">
            <a:off x="6784259" y="4571999"/>
            <a:ext cx="757085" cy="403123"/>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9" name="Connecteur droit avec flèche 8">
            <a:extLst>
              <a:ext uri="{FF2B5EF4-FFF2-40B4-BE49-F238E27FC236}">
                <a16:creationId xmlns:a16="http://schemas.microsoft.com/office/drawing/2014/main" id="{1BF5E479-9D2F-E4E1-31AE-C1CE69A91288}"/>
              </a:ext>
            </a:extLst>
          </p:cNvPr>
          <p:cNvCxnSpPr>
            <a:cxnSpLocks/>
          </p:cNvCxnSpPr>
          <p:nvPr/>
        </p:nvCxnSpPr>
        <p:spPr>
          <a:xfrm flipV="1">
            <a:off x="3549445" y="3215148"/>
            <a:ext cx="1292455" cy="2178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526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528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8A6C0-B1EC-4C9E-A991-AB5FFB946607}"/>
              </a:ext>
            </a:extLst>
          </p:cNvPr>
          <p:cNvSpPr>
            <a:spLocks noGrp="1"/>
          </p:cNvSpPr>
          <p:nvPr>
            <p:ph type="body" sz="quarter" idx="10"/>
          </p:nvPr>
        </p:nvSpPr>
        <p:spPr>
          <a:xfrm>
            <a:off x="785193" y="621991"/>
            <a:ext cx="10555356" cy="833183"/>
          </a:xfrm>
        </p:spPr>
        <p:txBody>
          <a:bodyPr/>
          <a:lstStyle/>
          <a:p>
            <a:r>
              <a:rPr lang="fr-FR" dirty="0"/>
              <a:t>Classer l’emploi </a:t>
            </a:r>
          </a:p>
          <a:p>
            <a:pPr lvl="1"/>
            <a:endParaRPr lang="fr-FR" dirty="0"/>
          </a:p>
          <a:p>
            <a:pPr lvl="1"/>
            <a:endParaRPr lang="fr-FR" dirty="0"/>
          </a:p>
        </p:txBody>
      </p:sp>
      <p:sp>
        <p:nvSpPr>
          <p:cNvPr id="3" name="Espace réservé du pied de page 2">
            <a:extLst>
              <a:ext uri="{FF2B5EF4-FFF2-40B4-BE49-F238E27FC236}">
                <a16:creationId xmlns:a16="http://schemas.microsoft.com/office/drawing/2014/main" id="{12C57550-1810-4A44-8478-9AF0B108984C}"/>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68B8FE4D-E477-4F64-83E7-42ED54D433FA}"/>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C2B6480A-8F3B-45C3-A900-4DDAAAA26FA6}"/>
              </a:ext>
            </a:extLst>
          </p:cNvPr>
          <p:cNvSpPr>
            <a:spLocks noGrp="1"/>
          </p:cNvSpPr>
          <p:nvPr>
            <p:ph type="sldNum" sz="quarter" idx="14"/>
          </p:nvPr>
        </p:nvSpPr>
        <p:spPr/>
        <p:txBody>
          <a:bodyPr/>
          <a:lstStyle/>
          <a:p>
            <a:fld id="{4C7E21DC-CC56-46B7-BFF7-48361C3AE33C}" type="slidenum">
              <a:rPr lang="fr-FR" smtClean="0"/>
              <a:pPr/>
              <a:t>3</a:t>
            </a:fld>
            <a:endParaRPr lang="fr-FR"/>
          </a:p>
        </p:txBody>
      </p:sp>
      <p:sp>
        <p:nvSpPr>
          <p:cNvPr id="6" name="ZoneTexte 1">
            <a:extLst>
              <a:ext uri="{FF2B5EF4-FFF2-40B4-BE49-F238E27FC236}">
                <a16:creationId xmlns:a16="http://schemas.microsoft.com/office/drawing/2014/main" id="{2B17AC1A-2946-9F34-AB04-30FFECC9E25B}"/>
              </a:ext>
            </a:extLst>
          </p:cNvPr>
          <p:cNvSpPr txBox="1">
            <a:spLocks noChangeArrowheads="1"/>
          </p:cNvSpPr>
          <p:nvPr/>
        </p:nvSpPr>
        <p:spPr bwMode="auto">
          <a:xfrm>
            <a:off x="802289" y="1446329"/>
            <a:ext cx="10489098" cy="329320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dirty="0">
                <a:solidFill>
                  <a:schemeClr val="tx2"/>
                </a:solidFill>
                <a:latin typeface="+mj-lt"/>
              </a:rPr>
              <a:t>Abandon du système d’évolution automatique des Cadres niveau II.  </a:t>
            </a:r>
          </a:p>
          <a:p>
            <a:endParaRPr lang="fr-FR" altLang="fr-FR" sz="1600" dirty="0">
              <a:solidFill>
                <a:schemeClr val="tx2"/>
              </a:solidFill>
              <a:latin typeface="+mj-lt"/>
            </a:endParaRPr>
          </a:p>
          <a:p>
            <a:r>
              <a:rPr lang="fr-FR" altLang="fr-FR" sz="1600" dirty="0">
                <a:solidFill>
                  <a:schemeClr val="tx2"/>
                </a:solidFill>
                <a:latin typeface="+mj-lt"/>
              </a:rPr>
              <a:t>2 salariés qui occupent le même emploi doivent avoir les mêmes : </a:t>
            </a:r>
          </a:p>
          <a:p>
            <a:pPr marL="285750" indent="-285750">
              <a:buFontTx/>
              <a:buChar char="-"/>
            </a:pPr>
            <a:r>
              <a:rPr lang="fr-FR" altLang="fr-FR" sz="1600" dirty="0">
                <a:solidFill>
                  <a:schemeClr val="tx2"/>
                </a:solidFill>
                <a:latin typeface="+mj-lt"/>
              </a:rPr>
              <a:t>Fiches Emplois,</a:t>
            </a:r>
          </a:p>
          <a:p>
            <a:pPr marL="285750" indent="-285750">
              <a:buFontTx/>
              <a:buChar char="-"/>
            </a:pPr>
            <a:r>
              <a:rPr lang="fr-FR" altLang="fr-FR" sz="1600" dirty="0">
                <a:solidFill>
                  <a:schemeClr val="tx2"/>
                </a:solidFill>
                <a:latin typeface="+mj-lt"/>
              </a:rPr>
              <a:t>Cotations, </a:t>
            </a:r>
          </a:p>
          <a:p>
            <a:pPr marL="285750" indent="-285750">
              <a:buFontTx/>
              <a:buChar char="-"/>
            </a:pPr>
            <a:r>
              <a:rPr lang="fr-FR" altLang="fr-FR" sz="1600" dirty="0">
                <a:solidFill>
                  <a:schemeClr val="tx2"/>
                </a:solidFill>
                <a:latin typeface="+mj-lt"/>
              </a:rPr>
              <a:t>Minimas. </a:t>
            </a:r>
          </a:p>
          <a:p>
            <a:endParaRPr lang="fr-FR" altLang="fr-FR" sz="1600" dirty="0">
              <a:solidFill>
                <a:schemeClr val="tx2"/>
              </a:solidFill>
              <a:latin typeface="+mj-lt"/>
            </a:endParaRPr>
          </a:p>
          <a:p>
            <a:r>
              <a:rPr lang="fr-FR" altLang="fr-FR" sz="1600" dirty="0">
                <a:solidFill>
                  <a:schemeClr val="tx2"/>
                </a:solidFill>
                <a:latin typeface="+mj-lt"/>
              </a:rPr>
              <a:t>La 1</a:t>
            </a:r>
            <a:r>
              <a:rPr lang="fr-FR" altLang="fr-FR" sz="1600" baseline="30000" dirty="0">
                <a:solidFill>
                  <a:schemeClr val="tx2"/>
                </a:solidFill>
                <a:latin typeface="+mj-lt"/>
              </a:rPr>
              <a:t>ère</a:t>
            </a:r>
            <a:r>
              <a:rPr lang="fr-FR" altLang="fr-FR" sz="1600" dirty="0">
                <a:solidFill>
                  <a:schemeClr val="tx2"/>
                </a:solidFill>
                <a:latin typeface="+mj-lt"/>
              </a:rPr>
              <a:t> entrée dans la Convention est « notifiée » unilatéralement au salarié. </a:t>
            </a:r>
          </a:p>
          <a:p>
            <a:r>
              <a:rPr lang="fr-FR" altLang="fr-FR" sz="1600" dirty="0">
                <a:solidFill>
                  <a:schemeClr val="tx2"/>
                </a:solidFill>
                <a:latin typeface="+mj-lt"/>
              </a:rPr>
              <a:t>Les modifications suivantes ne peuvent se faire qu’avec l’accord du salarié. </a:t>
            </a:r>
          </a:p>
          <a:p>
            <a:endParaRPr lang="fr-FR" altLang="fr-FR" sz="1600" dirty="0">
              <a:solidFill>
                <a:schemeClr val="tx2"/>
              </a:solidFill>
              <a:latin typeface="+mj-lt"/>
            </a:endParaRPr>
          </a:p>
          <a:p>
            <a:r>
              <a:rPr lang="fr-FR" altLang="fr-FR" sz="1600" dirty="0">
                <a:solidFill>
                  <a:schemeClr val="tx2"/>
                </a:solidFill>
                <a:latin typeface="+mj-lt"/>
              </a:rPr>
              <a:t> </a:t>
            </a:r>
          </a:p>
          <a:p>
            <a:endParaRPr lang="fr-FR" altLang="fr-FR" sz="1600" dirty="0">
              <a:solidFill>
                <a:schemeClr val="tx2"/>
              </a:solidFill>
              <a:latin typeface="+mj-lt"/>
            </a:endParaRPr>
          </a:p>
          <a:p>
            <a:endParaRPr lang="fr-FR" altLang="fr-FR" sz="1600" dirty="0">
              <a:solidFill>
                <a:schemeClr val="tx2"/>
              </a:solidFill>
              <a:latin typeface="+mj-lt"/>
            </a:endParaRPr>
          </a:p>
        </p:txBody>
      </p:sp>
      <p:pic>
        <p:nvPicPr>
          <p:cNvPr id="16" name="Graphique 15" descr="Balance de la justice contour">
            <a:extLst>
              <a:ext uri="{FF2B5EF4-FFF2-40B4-BE49-F238E27FC236}">
                <a16:creationId xmlns:a16="http://schemas.microsoft.com/office/drawing/2014/main" id="{9340DD65-4FA4-BE51-9AB7-88B17A90D5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1652" y="307258"/>
            <a:ext cx="3121742" cy="3121742"/>
          </a:xfrm>
          <a:prstGeom prst="rect">
            <a:avLst/>
          </a:prstGeom>
        </p:spPr>
      </p:pic>
      <p:pic>
        <p:nvPicPr>
          <p:cNvPr id="13" name="Graphique 12" descr="Employé de bureau avec un remplissage uni">
            <a:extLst>
              <a:ext uri="{FF2B5EF4-FFF2-40B4-BE49-F238E27FC236}">
                <a16:creationId xmlns:a16="http://schemas.microsoft.com/office/drawing/2014/main" id="{243F316F-72CA-3F52-38C5-A4646D0426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02078" y="1298345"/>
            <a:ext cx="914400" cy="914400"/>
          </a:xfrm>
          <a:prstGeom prst="rect">
            <a:avLst/>
          </a:prstGeom>
        </p:spPr>
      </p:pic>
      <p:pic>
        <p:nvPicPr>
          <p:cNvPr id="10" name="Graphique 9" descr="Employée de bureau avec un remplissage uni">
            <a:extLst>
              <a:ext uri="{FF2B5EF4-FFF2-40B4-BE49-F238E27FC236}">
                <a16:creationId xmlns:a16="http://schemas.microsoft.com/office/drawing/2014/main" id="{3B4385E0-FFA6-6B88-3ECF-EA6DB5636B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55857" y="1298345"/>
            <a:ext cx="914400" cy="914400"/>
          </a:xfrm>
          <a:prstGeom prst="rect">
            <a:avLst/>
          </a:prstGeom>
        </p:spPr>
      </p:pic>
      <p:sp>
        <p:nvSpPr>
          <p:cNvPr id="17" name="ZoneTexte 1">
            <a:extLst>
              <a:ext uri="{FF2B5EF4-FFF2-40B4-BE49-F238E27FC236}">
                <a16:creationId xmlns:a16="http://schemas.microsoft.com/office/drawing/2014/main" id="{3D7CF21D-DED8-EBE5-74D5-155BA4B5FBF8}"/>
              </a:ext>
            </a:extLst>
          </p:cNvPr>
          <p:cNvSpPr txBox="1">
            <a:spLocks noChangeArrowheads="1"/>
          </p:cNvSpPr>
          <p:nvPr/>
        </p:nvSpPr>
        <p:spPr bwMode="auto">
          <a:xfrm>
            <a:off x="1126317" y="4009353"/>
            <a:ext cx="10555356" cy="212365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200" i="1" dirty="0">
                <a:solidFill>
                  <a:schemeClr val="tx2"/>
                </a:solidFill>
                <a:latin typeface="+mj-lt"/>
              </a:rPr>
              <a:t>« Article 63.2.1 - Mise en place de la nouvelle classification</a:t>
            </a:r>
          </a:p>
          <a:p>
            <a:r>
              <a:rPr lang="fr-FR" altLang="fr-FR" sz="1200" i="1" dirty="0">
                <a:solidFill>
                  <a:schemeClr val="tx2"/>
                </a:solidFill>
                <a:latin typeface="+mj-lt"/>
              </a:rPr>
              <a:t>Pour la première application de la présente convention dans l'entreprise, l'employeur notifie par écrit, à chaque salarié, le classement de son emploi.</a:t>
            </a:r>
          </a:p>
          <a:p>
            <a:r>
              <a:rPr lang="fr-FR" altLang="fr-FR" sz="1200" i="1" dirty="0">
                <a:solidFill>
                  <a:schemeClr val="tx2"/>
                </a:solidFill>
                <a:latin typeface="+mj-lt"/>
              </a:rPr>
              <a:t>[…]</a:t>
            </a:r>
          </a:p>
          <a:p>
            <a:r>
              <a:rPr lang="fr-FR" altLang="fr-FR" sz="1200" i="1" dirty="0">
                <a:solidFill>
                  <a:schemeClr val="tx2"/>
                </a:solidFill>
                <a:latin typeface="+mj-lt"/>
              </a:rPr>
              <a:t>Article 63.2.3. Changement de classement</a:t>
            </a:r>
          </a:p>
          <a:p>
            <a:r>
              <a:rPr lang="fr-FR" altLang="fr-FR" sz="1200" i="1" dirty="0">
                <a:solidFill>
                  <a:schemeClr val="tx2"/>
                </a:solidFill>
                <a:latin typeface="+mj-lt"/>
              </a:rPr>
              <a:t>Lorsque le contenu de la fonction du salarié s’élargit de manière significative et durable, à la demande</a:t>
            </a:r>
          </a:p>
          <a:p>
            <a:r>
              <a:rPr lang="fr-FR" altLang="fr-FR" sz="1200" i="1" dirty="0">
                <a:solidFill>
                  <a:schemeClr val="tx2"/>
                </a:solidFill>
                <a:latin typeface="+mj-lt"/>
              </a:rPr>
              <a:t>de l’employeur ou avec son accord exprès, l’employeur vérifie si la cotation de la fonction s’en trouve</a:t>
            </a:r>
          </a:p>
          <a:p>
            <a:r>
              <a:rPr lang="fr-FR" altLang="fr-FR" sz="1200" i="1" dirty="0">
                <a:solidFill>
                  <a:schemeClr val="tx2"/>
                </a:solidFill>
                <a:latin typeface="+mj-lt"/>
              </a:rPr>
              <a:t>affectée, et, le cas échéant, il relève le classement attribué à celle-ci.</a:t>
            </a:r>
          </a:p>
          <a:p>
            <a:r>
              <a:rPr lang="fr-FR" altLang="fr-FR" sz="1200" i="1" dirty="0">
                <a:solidFill>
                  <a:schemeClr val="tx2"/>
                </a:solidFill>
                <a:latin typeface="+mj-lt"/>
              </a:rPr>
              <a:t>Les signataires de la présente convention rappellent que </a:t>
            </a:r>
            <a:r>
              <a:rPr lang="fr-FR" altLang="fr-FR" sz="1200" i="1" dirty="0">
                <a:solidFill>
                  <a:schemeClr val="accent1"/>
                </a:solidFill>
                <a:latin typeface="+mj-lt"/>
              </a:rPr>
              <a:t>toute modification d’un élément essentiel du contrat de travail </a:t>
            </a:r>
            <a:r>
              <a:rPr lang="fr-FR" altLang="fr-FR" sz="1200" i="1" dirty="0">
                <a:solidFill>
                  <a:schemeClr val="tx2"/>
                </a:solidFill>
                <a:latin typeface="+mj-lt"/>
              </a:rPr>
              <a:t>(dite aussi « modification du contrat », par opposition à « changement des conditions de travail »), décidée par l’employeur, </a:t>
            </a:r>
            <a:r>
              <a:rPr lang="fr-FR" altLang="fr-FR" sz="1200" i="1" dirty="0">
                <a:solidFill>
                  <a:schemeClr val="accent1"/>
                </a:solidFill>
                <a:latin typeface="+mj-lt"/>
              </a:rPr>
              <a:t>est soumise à l’accord préalable du salarié</a:t>
            </a:r>
            <a:r>
              <a:rPr lang="fr-FR" altLang="fr-FR" sz="1200" i="1" dirty="0">
                <a:solidFill>
                  <a:schemeClr val="tx2"/>
                </a:solidFill>
                <a:latin typeface="+mj-lt"/>
              </a:rPr>
              <a:t>. L’accord</a:t>
            </a:r>
          </a:p>
          <a:p>
            <a:r>
              <a:rPr lang="fr-FR" altLang="fr-FR" sz="1200" i="1" dirty="0">
                <a:solidFill>
                  <a:schemeClr val="tx2"/>
                </a:solidFill>
                <a:latin typeface="+mj-lt"/>
              </a:rPr>
              <a:t>du salarié est exprès, sauf lorsque la loi prévoit qu’il est exprimé tacitement. Toute modification de ’emploi décidée par l’employeur, lorsqu’elle entraîne une modification de classement, constitue nécessairement la modification d’un élément essentiel du contrat de travail.</a:t>
            </a:r>
          </a:p>
        </p:txBody>
      </p:sp>
    </p:spTree>
    <p:extLst>
      <p:ext uri="{BB962C8B-B14F-4D97-AF65-F5344CB8AC3E}">
        <p14:creationId xmlns:p14="http://schemas.microsoft.com/office/powerpoint/2010/main" val="338513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8A6C0-B1EC-4C9E-A991-AB5FFB946607}"/>
              </a:ext>
            </a:extLst>
          </p:cNvPr>
          <p:cNvSpPr>
            <a:spLocks noGrp="1"/>
          </p:cNvSpPr>
          <p:nvPr>
            <p:ph type="body" sz="quarter" idx="10"/>
          </p:nvPr>
        </p:nvSpPr>
        <p:spPr>
          <a:xfrm>
            <a:off x="785193" y="445430"/>
            <a:ext cx="10555356" cy="2261557"/>
          </a:xfrm>
        </p:spPr>
        <p:txBody>
          <a:bodyPr/>
          <a:lstStyle/>
          <a:p>
            <a:r>
              <a:rPr lang="fr-FR" dirty="0"/>
              <a:t>Grille Unique  </a:t>
            </a:r>
          </a:p>
          <a:p>
            <a:pPr lvl="1"/>
            <a:endParaRPr lang="fr-FR" dirty="0"/>
          </a:p>
          <a:p>
            <a:pPr lvl="1"/>
            <a:endParaRPr lang="fr-FR" dirty="0"/>
          </a:p>
        </p:txBody>
      </p:sp>
      <p:sp>
        <p:nvSpPr>
          <p:cNvPr id="3" name="Espace réservé du pied de page 2">
            <a:extLst>
              <a:ext uri="{FF2B5EF4-FFF2-40B4-BE49-F238E27FC236}">
                <a16:creationId xmlns:a16="http://schemas.microsoft.com/office/drawing/2014/main" id="{12C57550-1810-4A44-8478-9AF0B108984C}"/>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68B8FE4D-E477-4F64-83E7-42ED54D433FA}"/>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C2B6480A-8F3B-45C3-A900-4DDAAAA26FA6}"/>
              </a:ext>
            </a:extLst>
          </p:cNvPr>
          <p:cNvSpPr>
            <a:spLocks noGrp="1"/>
          </p:cNvSpPr>
          <p:nvPr>
            <p:ph type="sldNum" sz="quarter" idx="14"/>
          </p:nvPr>
        </p:nvSpPr>
        <p:spPr/>
        <p:txBody>
          <a:bodyPr/>
          <a:lstStyle/>
          <a:p>
            <a:fld id="{4C7E21DC-CC56-46B7-BFF7-48361C3AE33C}" type="slidenum">
              <a:rPr lang="fr-FR" smtClean="0"/>
              <a:pPr/>
              <a:t>4</a:t>
            </a:fld>
            <a:endParaRPr lang="fr-FR"/>
          </a:p>
        </p:txBody>
      </p:sp>
      <p:graphicFrame>
        <p:nvGraphicFramePr>
          <p:cNvPr id="8" name="Tableau 5">
            <a:extLst>
              <a:ext uri="{FF2B5EF4-FFF2-40B4-BE49-F238E27FC236}">
                <a16:creationId xmlns:a16="http://schemas.microsoft.com/office/drawing/2014/main" id="{B4F48B77-7217-90B6-6BD2-74748EE97D92}"/>
              </a:ext>
            </a:extLst>
          </p:cNvPr>
          <p:cNvGraphicFramePr>
            <a:graphicFrameLocks noGrp="1"/>
          </p:cNvGraphicFramePr>
          <p:nvPr>
            <p:extLst>
              <p:ext uri="{D42A27DB-BD31-4B8C-83A1-F6EECF244321}">
                <p14:modId xmlns:p14="http://schemas.microsoft.com/office/powerpoint/2010/main" val="2725415120"/>
              </p:ext>
            </p:extLst>
          </p:nvPr>
        </p:nvGraphicFramePr>
        <p:xfrm>
          <a:off x="1594022" y="1210962"/>
          <a:ext cx="7253414" cy="5272584"/>
        </p:xfrm>
        <a:graphic>
          <a:graphicData uri="http://schemas.openxmlformats.org/drawingml/2006/table">
            <a:tbl>
              <a:tblPr firstRow="1" bandRow="1">
                <a:tableStyleId>{5C22544A-7EE6-4342-B048-85BDC9FD1C3A}</a:tableStyleId>
              </a:tblPr>
              <a:tblGrid>
                <a:gridCol w="2150075">
                  <a:extLst>
                    <a:ext uri="{9D8B030D-6E8A-4147-A177-3AD203B41FA5}">
                      <a16:colId xmlns:a16="http://schemas.microsoft.com/office/drawing/2014/main" val="20000"/>
                    </a:ext>
                  </a:extLst>
                </a:gridCol>
                <a:gridCol w="1977081">
                  <a:extLst>
                    <a:ext uri="{9D8B030D-6E8A-4147-A177-3AD203B41FA5}">
                      <a16:colId xmlns:a16="http://schemas.microsoft.com/office/drawing/2014/main" val="20001"/>
                    </a:ext>
                  </a:extLst>
                </a:gridCol>
                <a:gridCol w="3126258">
                  <a:extLst>
                    <a:ext uri="{9D8B030D-6E8A-4147-A177-3AD203B41FA5}">
                      <a16:colId xmlns:a16="http://schemas.microsoft.com/office/drawing/2014/main" val="20002"/>
                    </a:ext>
                  </a:extLst>
                </a:gridCol>
              </a:tblGrid>
              <a:tr h="303237">
                <a:tc>
                  <a:txBody>
                    <a:bodyPr/>
                    <a:lstStyle/>
                    <a:p>
                      <a:pPr algn="ctr"/>
                      <a:r>
                        <a:rPr lang="fr-FR" sz="1600" dirty="0">
                          <a:latin typeface="+mj-lt"/>
                        </a:rPr>
                        <a:t>Groupe d’emploi</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latin typeface="+mj-lt"/>
                        </a:rPr>
                        <a:t>Classe d’emploi</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dirty="0">
                          <a:latin typeface="+mj-lt"/>
                        </a:rPr>
                        <a:t>Salaire Minima (€)</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7748">
                <a:tc rowSpan="2">
                  <a:txBody>
                    <a:bodyPr/>
                    <a:lstStyle/>
                    <a:p>
                      <a:pPr algn="ctr"/>
                      <a:r>
                        <a:rPr lang="fr-FR" sz="1600" b="1" dirty="0">
                          <a:latin typeface="+mj-lt"/>
                        </a:rPr>
                        <a:t>I</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1" dirty="0">
                          <a:latin typeface="+mj-lt"/>
                        </a:rPr>
                        <a:t>18</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68 000</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7748">
                <a:tc vMerge="1">
                  <a:txBody>
                    <a:bodyPr/>
                    <a:lstStyle/>
                    <a:p>
                      <a:endParaRPr lang="fr-FR" dirty="0"/>
                    </a:p>
                  </a:txBody>
                  <a:tcPr/>
                </a:tc>
                <a:tc>
                  <a:txBody>
                    <a:bodyPr/>
                    <a:lstStyle/>
                    <a:p>
                      <a:pPr algn="ctr"/>
                      <a:r>
                        <a:rPr lang="fr-FR" sz="1200" b="1" dirty="0">
                          <a:latin typeface="+mj-lt"/>
                        </a:rPr>
                        <a:t>17</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59 300</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7748">
                <a:tc rowSpan="2">
                  <a:txBody>
                    <a:bodyPr/>
                    <a:lstStyle/>
                    <a:p>
                      <a:pPr algn="ctr"/>
                      <a:r>
                        <a:rPr lang="fr-FR" sz="1600" b="1" dirty="0">
                          <a:latin typeface="+mj-lt"/>
                        </a:rPr>
                        <a:t>H</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1" dirty="0">
                          <a:latin typeface="+mj-lt"/>
                        </a:rPr>
                        <a:t>16</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52 000</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7748">
                <a:tc vMerge="1">
                  <a:txBody>
                    <a:bodyPr/>
                    <a:lstStyle/>
                    <a:p>
                      <a:endParaRPr lang="fr-FR" dirty="0"/>
                    </a:p>
                  </a:txBody>
                  <a:tcPr/>
                </a:tc>
                <a:tc>
                  <a:txBody>
                    <a:bodyPr/>
                    <a:lstStyle/>
                    <a:p>
                      <a:pPr algn="ctr"/>
                      <a:r>
                        <a:rPr lang="fr-FR" sz="1200" b="1" dirty="0">
                          <a:latin typeface="+mj-lt"/>
                        </a:rPr>
                        <a:t>15</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47 000 </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7748">
                <a:tc rowSpan="2">
                  <a:txBody>
                    <a:bodyPr/>
                    <a:lstStyle/>
                    <a:p>
                      <a:pPr algn="ctr"/>
                      <a:r>
                        <a:rPr lang="fr-FR" sz="1600" b="1" dirty="0">
                          <a:latin typeface="+mj-lt"/>
                        </a:rPr>
                        <a:t>G</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1" dirty="0">
                          <a:latin typeface="+mj-lt"/>
                        </a:rPr>
                        <a:t>14</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43 900 </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7748">
                <a:tc vMerge="1">
                  <a:txBody>
                    <a:bodyPr/>
                    <a:lstStyle/>
                    <a:p>
                      <a:endParaRPr lang="fr-FR" dirty="0"/>
                    </a:p>
                  </a:txBody>
                  <a:tcPr/>
                </a:tc>
                <a:tc>
                  <a:txBody>
                    <a:bodyPr/>
                    <a:lstStyle/>
                    <a:p>
                      <a:pPr algn="ctr"/>
                      <a:r>
                        <a:rPr lang="fr-FR" sz="1200" b="1" dirty="0">
                          <a:latin typeface="+mj-lt"/>
                        </a:rPr>
                        <a:t>13</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40 000</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7748">
                <a:tc rowSpan="2">
                  <a:txBody>
                    <a:bodyPr/>
                    <a:lstStyle/>
                    <a:p>
                      <a:pPr algn="ctr"/>
                      <a:r>
                        <a:rPr lang="fr-FR" sz="1600" b="1" dirty="0">
                          <a:latin typeface="+mj-lt"/>
                        </a:rPr>
                        <a:t>F</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1" dirty="0">
                          <a:latin typeface="+mj-lt"/>
                        </a:rPr>
                        <a:t>12</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36 700 </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7748">
                <a:tc vMerge="1">
                  <a:txBody>
                    <a:bodyPr/>
                    <a:lstStyle/>
                    <a:p>
                      <a:endParaRPr lang="fr-FR" dirty="0"/>
                    </a:p>
                  </a:txBody>
                  <a:tcPr/>
                </a:tc>
                <a:tc>
                  <a:txBody>
                    <a:bodyPr/>
                    <a:lstStyle/>
                    <a:p>
                      <a:pPr algn="ctr"/>
                      <a:r>
                        <a:rPr lang="fr-FR" sz="1200" b="1" dirty="0">
                          <a:latin typeface="+mj-lt"/>
                        </a:rPr>
                        <a:t>11</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34 900</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7748">
                <a:tc rowSpan="2">
                  <a:txBody>
                    <a:bodyPr/>
                    <a:lstStyle/>
                    <a:p>
                      <a:pPr algn="ctr"/>
                      <a:r>
                        <a:rPr lang="fr-FR" sz="1600" b="1" dirty="0">
                          <a:latin typeface="+mj-lt"/>
                        </a:rPr>
                        <a:t>E</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1" dirty="0">
                          <a:latin typeface="+mj-lt"/>
                        </a:rPr>
                        <a:t>10</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33 700</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7748">
                <a:tc vMerge="1">
                  <a:txBody>
                    <a:bodyPr/>
                    <a:lstStyle/>
                    <a:p>
                      <a:endParaRPr lang="fr-FR" dirty="0"/>
                    </a:p>
                  </a:txBody>
                  <a:tcPr/>
                </a:tc>
                <a:tc>
                  <a:txBody>
                    <a:bodyPr/>
                    <a:lstStyle/>
                    <a:p>
                      <a:pPr algn="ctr"/>
                      <a:r>
                        <a:rPr lang="fr-FR" sz="1200" b="1" dirty="0">
                          <a:latin typeface="+mj-lt"/>
                        </a:rPr>
                        <a:t>9</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30 500 </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57748">
                <a:tc rowSpan="2">
                  <a:txBody>
                    <a:bodyPr/>
                    <a:lstStyle/>
                    <a:p>
                      <a:pPr algn="ctr"/>
                      <a:r>
                        <a:rPr lang="fr-FR" sz="1600" b="1" dirty="0">
                          <a:latin typeface="+mj-lt"/>
                        </a:rPr>
                        <a:t>D</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1" dirty="0">
                          <a:latin typeface="+mj-lt"/>
                        </a:rPr>
                        <a:t>8</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28 450</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57748">
                <a:tc vMerge="1">
                  <a:txBody>
                    <a:bodyPr/>
                    <a:lstStyle/>
                    <a:p>
                      <a:endParaRPr lang="fr-FR" dirty="0"/>
                    </a:p>
                  </a:txBody>
                  <a:tcPr/>
                </a:tc>
                <a:tc>
                  <a:txBody>
                    <a:bodyPr/>
                    <a:lstStyle/>
                    <a:p>
                      <a:pPr algn="ctr"/>
                      <a:r>
                        <a:rPr lang="fr-FR" sz="1200" b="1" dirty="0">
                          <a:latin typeface="+mj-lt"/>
                        </a:rPr>
                        <a:t>7</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26400</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57748">
                <a:tc rowSpan="2">
                  <a:txBody>
                    <a:bodyPr/>
                    <a:lstStyle/>
                    <a:p>
                      <a:pPr algn="ctr"/>
                      <a:r>
                        <a:rPr lang="fr-FR" sz="1600" b="1" dirty="0">
                          <a:latin typeface="+mj-lt"/>
                        </a:rPr>
                        <a:t>C</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1" dirty="0">
                          <a:latin typeface="+mj-lt"/>
                        </a:rPr>
                        <a:t>6</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25 550</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57748">
                <a:tc vMerge="1">
                  <a:txBody>
                    <a:bodyPr/>
                    <a:lstStyle/>
                    <a:p>
                      <a:endParaRPr lang="fr-FR" dirty="0"/>
                    </a:p>
                  </a:txBody>
                  <a:tcPr/>
                </a:tc>
                <a:tc>
                  <a:txBody>
                    <a:bodyPr/>
                    <a:lstStyle/>
                    <a:p>
                      <a:pPr algn="ctr"/>
                      <a:r>
                        <a:rPr lang="fr-FR" sz="1200" b="1" dirty="0">
                          <a:latin typeface="+mj-lt"/>
                        </a:rPr>
                        <a:t>5</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24 250</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57748">
                <a:tc rowSpan="2">
                  <a:txBody>
                    <a:bodyPr/>
                    <a:lstStyle/>
                    <a:p>
                      <a:pPr algn="ctr"/>
                      <a:r>
                        <a:rPr lang="fr-FR" sz="1600" b="1" dirty="0">
                          <a:latin typeface="+mj-lt"/>
                        </a:rPr>
                        <a:t>B</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1" dirty="0">
                          <a:latin typeface="+mj-lt"/>
                        </a:rPr>
                        <a:t>4</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23 400</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57748">
                <a:tc vMerge="1">
                  <a:txBody>
                    <a:bodyPr/>
                    <a:lstStyle/>
                    <a:p>
                      <a:endParaRPr lang="fr-FR" dirty="0"/>
                    </a:p>
                  </a:txBody>
                  <a:tcPr/>
                </a:tc>
                <a:tc>
                  <a:txBody>
                    <a:bodyPr/>
                    <a:lstStyle/>
                    <a:p>
                      <a:pPr algn="ctr"/>
                      <a:r>
                        <a:rPr lang="fr-FR" sz="1200" b="1" dirty="0">
                          <a:latin typeface="+mj-lt"/>
                        </a:rPr>
                        <a:t>3</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22 450 </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57748">
                <a:tc rowSpan="2">
                  <a:txBody>
                    <a:bodyPr/>
                    <a:lstStyle/>
                    <a:p>
                      <a:pPr algn="ctr"/>
                      <a:r>
                        <a:rPr lang="fr-FR" sz="1600" b="1" dirty="0">
                          <a:latin typeface="+mj-lt"/>
                        </a:rPr>
                        <a:t>A</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1" dirty="0">
                          <a:latin typeface="+mj-lt"/>
                        </a:rPr>
                        <a:t>2</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0" dirty="0">
                          <a:latin typeface="+mj-lt"/>
                        </a:rPr>
                        <a:t>21 850</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57748">
                <a:tc vMerge="1">
                  <a:txBody>
                    <a:bodyPr/>
                    <a:lstStyle/>
                    <a:p>
                      <a:endParaRPr lang="fr-FR" dirty="0"/>
                    </a:p>
                  </a:txBody>
                  <a:tcPr/>
                </a:tc>
                <a:tc>
                  <a:txBody>
                    <a:bodyPr/>
                    <a:lstStyle/>
                    <a:p>
                      <a:pPr algn="ctr"/>
                      <a:r>
                        <a:rPr lang="fr-FR" sz="1200" b="1" dirty="0">
                          <a:latin typeface="+mj-lt"/>
                        </a:rPr>
                        <a:t>1</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14640" rtl="0" eaLnBrk="1" fontAlgn="auto" latinLnBrk="0" hangingPunct="1">
                        <a:lnSpc>
                          <a:spcPct val="100000"/>
                        </a:lnSpc>
                        <a:spcBef>
                          <a:spcPts val="0"/>
                        </a:spcBef>
                        <a:spcAft>
                          <a:spcPts val="0"/>
                        </a:spcAft>
                        <a:buClrTx/>
                        <a:buSzTx/>
                        <a:buFontTx/>
                        <a:buNone/>
                        <a:tabLst/>
                        <a:defRPr/>
                      </a:pPr>
                      <a:r>
                        <a:rPr lang="fr-FR" sz="1200" b="0" dirty="0">
                          <a:latin typeface="+mj-lt"/>
                        </a:rPr>
                        <a:t>21 700</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9" name="ZoneTexte 1">
            <a:extLst>
              <a:ext uri="{FF2B5EF4-FFF2-40B4-BE49-F238E27FC236}">
                <a16:creationId xmlns:a16="http://schemas.microsoft.com/office/drawing/2014/main" id="{AF8BE382-1C58-AD46-1964-AD165DC0F46E}"/>
              </a:ext>
            </a:extLst>
          </p:cNvPr>
          <p:cNvSpPr txBox="1">
            <a:spLocks noChangeArrowheads="1"/>
          </p:cNvSpPr>
          <p:nvPr/>
        </p:nvSpPr>
        <p:spPr bwMode="auto">
          <a:xfrm>
            <a:off x="9032636" y="2271326"/>
            <a:ext cx="312468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400" b="1" u="sng" dirty="0">
                <a:solidFill>
                  <a:schemeClr val="accent6"/>
                </a:solidFill>
                <a:latin typeface="+mj-lt"/>
              </a:rPr>
              <a:t>Minimas pour 35 heures </a:t>
            </a:r>
          </a:p>
          <a:p>
            <a:endParaRPr lang="fr-FR" altLang="fr-FR" sz="1400" b="1" u="sng" dirty="0">
              <a:latin typeface="+mj-lt"/>
            </a:endParaRPr>
          </a:p>
          <a:p>
            <a:r>
              <a:rPr lang="fr-FR" altLang="fr-FR" sz="1400" dirty="0">
                <a:latin typeface="+mj-lt"/>
              </a:rPr>
              <a:t>A adapter en fonction de l’horaire</a:t>
            </a:r>
          </a:p>
          <a:p>
            <a:endParaRPr lang="fr-FR" altLang="fr-FR" sz="1400" b="1" u="sng" dirty="0">
              <a:latin typeface="+mj-lt"/>
            </a:endParaRPr>
          </a:p>
          <a:p>
            <a:r>
              <a:rPr lang="fr-FR" altLang="fr-FR" sz="1400" b="1" u="sng" dirty="0">
                <a:solidFill>
                  <a:schemeClr val="accent6"/>
                </a:solidFill>
                <a:latin typeface="+mj-lt"/>
              </a:rPr>
              <a:t>Majorations Forfaits</a:t>
            </a:r>
          </a:p>
          <a:p>
            <a:endParaRPr lang="fr-FR" altLang="fr-FR" sz="1400" dirty="0">
              <a:latin typeface="+mj-lt"/>
            </a:endParaRPr>
          </a:p>
          <a:p>
            <a:r>
              <a:rPr lang="fr-FR" altLang="fr-FR" sz="1400" dirty="0">
                <a:latin typeface="+mj-lt"/>
              </a:rPr>
              <a:t>Forfait Jours : +30%</a:t>
            </a:r>
          </a:p>
          <a:p>
            <a:endParaRPr lang="fr-FR" altLang="fr-FR" sz="1400" u="sng" dirty="0">
              <a:latin typeface="+mj-lt"/>
            </a:endParaRPr>
          </a:p>
          <a:p>
            <a:r>
              <a:rPr lang="fr-FR" altLang="fr-FR" sz="1400" dirty="0">
                <a:latin typeface="+mj-lt"/>
              </a:rPr>
              <a:t>Forfait Heures Autonomes : </a:t>
            </a:r>
          </a:p>
          <a:p>
            <a:r>
              <a:rPr lang="fr-FR" altLang="fr-FR" sz="1400" dirty="0">
                <a:latin typeface="+mj-lt"/>
              </a:rPr>
              <a:t>- 35h → 38h30 : + 15 % </a:t>
            </a:r>
          </a:p>
          <a:p>
            <a:r>
              <a:rPr lang="fr-FR" altLang="fr-FR" sz="1400" dirty="0">
                <a:latin typeface="+mj-lt"/>
              </a:rPr>
              <a:t>- 38h31 → 42h : +30%</a:t>
            </a:r>
          </a:p>
          <a:p>
            <a:endParaRPr lang="fr-FR" altLang="fr-FR" sz="1400" dirty="0"/>
          </a:p>
          <a:p>
            <a:endParaRPr lang="fr-FR" altLang="fr-FR" dirty="0"/>
          </a:p>
        </p:txBody>
      </p:sp>
    </p:spTree>
    <p:extLst>
      <p:ext uri="{BB962C8B-B14F-4D97-AF65-F5344CB8AC3E}">
        <p14:creationId xmlns:p14="http://schemas.microsoft.com/office/powerpoint/2010/main" val="26545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8A6C0-B1EC-4C9E-A991-AB5FFB946607}"/>
              </a:ext>
            </a:extLst>
          </p:cNvPr>
          <p:cNvSpPr>
            <a:spLocks noGrp="1"/>
          </p:cNvSpPr>
          <p:nvPr>
            <p:ph type="body" sz="quarter" idx="10"/>
          </p:nvPr>
        </p:nvSpPr>
        <p:spPr/>
        <p:txBody>
          <a:bodyPr/>
          <a:lstStyle/>
          <a:p>
            <a:r>
              <a:rPr lang="fr-FR" dirty="0"/>
              <a:t>Rampe de Lancement « Débutants » (F+)</a:t>
            </a:r>
          </a:p>
          <a:p>
            <a:pPr lvl="1"/>
            <a:endParaRPr lang="fr-FR" dirty="0"/>
          </a:p>
          <a:p>
            <a:pPr lvl="1"/>
            <a:endParaRPr lang="fr-FR" dirty="0"/>
          </a:p>
        </p:txBody>
      </p:sp>
      <p:sp>
        <p:nvSpPr>
          <p:cNvPr id="3" name="Espace réservé du pied de page 2">
            <a:extLst>
              <a:ext uri="{FF2B5EF4-FFF2-40B4-BE49-F238E27FC236}">
                <a16:creationId xmlns:a16="http://schemas.microsoft.com/office/drawing/2014/main" id="{12C57550-1810-4A44-8478-9AF0B108984C}"/>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68B8FE4D-E477-4F64-83E7-42ED54D433FA}"/>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C2B6480A-8F3B-45C3-A900-4DDAAAA26FA6}"/>
              </a:ext>
            </a:extLst>
          </p:cNvPr>
          <p:cNvSpPr>
            <a:spLocks noGrp="1"/>
          </p:cNvSpPr>
          <p:nvPr>
            <p:ph type="sldNum" sz="quarter" idx="14"/>
          </p:nvPr>
        </p:nvSpPr>
        <p:spPr/>
        <p:txBody>
          <a:bodyPr/>
          <a:lstStyle/>
          <a:p>
            <a:fld id="{4C7E21DC-CC56-46B7-BFF7-48361C3AE33C}" type="slidenum">
              <a:rPr lang="fr-FR" smtClean="0"/>
              <a:pPr/>
              <a:t>5</a:t>
            </a:fld>
            <a:endParaRPr lang="fr-FR"/>
          </a:p>
        </p:txBody>
      </p:sp>
      <p:graphicFrame>
        <p:nvGraphicFramePr>
          <p:cNvPr id="10" name="Tableau 5">
            <a:extLst>
              <a:ext uri="{FF2B5EF4-FFF2-40B4-BE49-F238E27FC236}">
                <a16:creationId xmlns:a16="http://schemas.microsoft.com/office/drawing/2014/main" id="{0DC543AF-5BEB-6EF8-992A-615CEE25C4ED}"/>
              </a:ext>
            </a:extLst>
          </p:cNvPr>
          <p:cNvGraphicFramePr>
            <a:graphicFrameLocks noGrp="1"/>
          </p:cNvGraphicFramePr>
          <p:nvPr>
            <p:extLst>
              <p:ext uri="{D42A27DB-BD31-4B8C-83A1-F6EECF244321}">
                <p14:modId xmlns:p14="http://schemas.microsoft.com/office/powerpoint/2010/main" val="2533382895"/>
              </p:ext>
            </p:extLst>
          </p:nvPr>
        </p:nvGraphicFramePr>
        <p:xfrm>
          <a:off x="693099" y="2706987"/>
          <a:ext cx="10739543" cy="2700738"/>
        </p:xfrm>
        <a:graphic>
          <a:graphicData uri="http://schemas.openxmlformats.org/drawingml/2006/table">
            <a:tbl>
              <a:tblPr firstRow="1" bandRow="1">
                <a:tableStyleId>{5C22544A-7EE6-4342-B048-85BDC9FD1C3A}</a:tableStyleId>
              </a:tblPr>
              <a:tblGrid>
                <a:gridCol w="1631990">
                  <a:extLst>
                    <a:ext uri="{9D8B030D-6E8A-4147-A177-3AD203B41FA5}">
                      <a16:colId xmlns:a16="http://schemas.microsoft.com/office/drawing/2014/main" val="20000"/>
                    </a:ext>
                  </a:extLst>
                </a:gridCol>
                <a:gridCol w="1316121">
                  <a:extLst>
                    <a:ext uri="{9D8B030D-6E8A-4147-A177-3AD203B41FA5}">
                      <a16:colId xmlns:a16="http://schemas.microsoft.com/office/drawing/2014/main" val="20001"/>
                    </a:ext>
                  </a:extLst>
                </a:gridCol>
                <a:gridCol w="1947858">
                  <a:extLst>
                    <a:ext uri="{9D8B030D-6E8A-4147-A177-3AD203B41FA5}">
                      <a16:colId xmlns:a16="http://schemas.microsoft.com/office/drawing/2014/main" val="20002"/>
                    </a:ext>
                  </a:extLst>
                </a:gridCol>
                <a:gridCol w="1947858">
                  <a:extLst>
                    <a:ext uri="{9D8B030D-6E8A-4147-A177-3AD203B41FA5}">
                      <a16:colId xmlns:a16="http://schemas.microsoft.com/office/drawing/2014/main" val="20003"/>
                    </a:ext>
                  </a:extLst>
                </a:gridCol>
                <a:gridCol w="1947858">
                  <a:extLst>
                    <a:ext uri="{9D8B030D-6E8A-4147-A177-3AD203B41FA5}">
                      <a16:colId xmlns:a16="http://schemas.microsoft.com/office/drawing/2014/main" val="20004"/>
                    </a:ext>
                  </a:extLst>
                </a:gridCol>
                <a:gridCol w="1947858">
                  <a:extLst>
                    <a:ext uri="{9D8B030D-6E8A-4147-A177-3AD203B41FA5}">
                      <a16:colId xmlns:a16="http://schemas.microsoft.com/office/drawing/2014/main" val="20005"/>
                    </a:ext>
                  </a:extLst>
                </a:gridCol>
              </a:tblGrid>
              <a:tr h="1946726">
                <a:tc>
                  <a:txBody>
                    <a:bodyPr/>
                    <a:lstStyle/>
                    <a:p>
                      <a:pPr algn="ctr"/>
                      <a:r>
                        <a:rPr lang="fr-FR" sz="1700" dirty="0"/>
                        <a:t>Groupe d’emploi</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700" dirty="0"/>
                        <a:t>Classe d’emploi</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700" dirty="0"/>
                        <a:t>Moins de 2 ans d’ancienneté au sein de la même entreprise</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700" dirty="0"/>
                        <a:t>A partir de 2 ans jusqu’à moins de 4 ans d’ancienneté au sein de la même entreprise </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700" dirty="0"/>
                        <a:t>A partir de 4 ans jusqu’au terme des 6 ans d’ancienneté au sein de la même entreprise </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700" dirty="0">
                          <a:solidFill>
                            <a:schemeClr val="tx1"/>
                          </a:solidFill>
                        </a:rPr>
                        <a:t>Au-delà de 6 ans d’ancienneté (Grille Unique)</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0"/>
                  </a:ext>
                </a:extLst>
              </a:tr>
              <a:tr h="377006">
                <a:tc rowSpan="2">
                  <a:txBody>
                    <a:bodyPr/>
                    <a:lstStyle/>
                    <a:p>
                      <a:pPr algn="ctr"/>
                      <a:r>
                        <a:rPr lang="fr-FR" sz="2600" b="1"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1" dirty="0"/>
                        <a:t>12</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0" dirty="0"/>
                        <a:t>29 700</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0" dirty="0"/>
                        <a:t>31 185</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0" dirty="0"/>
                        <a:t>33 680</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1" dirty="0"/>
                        <a:t>36 700</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377006">
                <a:tc vMerge="1">
                  <a:txBody>
                    <a:bodyPr/>
                    <a:lstStyle/>
                    <a:p>
                      <a:endParaRPr lang="fr-FR" dirty="0"/>
                    </a:p>
                  </a:txBody>
                  <a:tcPr/>
                </a:tc>
                <a:tc>
                  <a:txBody>
                    <a:bodyPr/>
                    <a:lstStyle/>
                    <a:p>
                      <a:pPr algn="ctr"/>
                      <a:r>
                        <a:rPr lang="fr-FR" sz="1600" b="1" dirty="0"/>
                        <a:t>11</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0" dirty="0"/>
                        <a:t>28 200</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0" dirty="0"/>
                        <a:t>29 610</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0" dirty="0"/>
                        <a:t>31 979</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1" dirty="0"/>
                        <a:t>34 900</a:t>
                      </a:r>
                    </a:p>
                  </a:txBody>
                  <a:tcPr marL="133140" marR="133140" marT="66583" marB="665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bl>
          </a:graphicData>
        </a:graphic>
      </p:graphicFrame>
      <p:sp>
        <p:nvSpPr>
          <p:cNvPr id="11" name="ZoneTexte 1">
            <a:extLst>
              <a:ext uri="{FF2B5EF4-FFF2-40B4-BE49-F238E27FC236}">
                <a16:creationId xmlns:a16="http://schemas.microsoft.com/office/drawing/2014/main" id="{666D7A48-5D6E-D244-C019-FCC0C0830063}"/>
              </a:ext>
            </a:extLst>
          </p:cNvPr>
          <p:cNvSpPr txBox="1">
            <a:spLocks noChangeArrowheads="1"/>
          </p:cNvSpPr>
          <p:nvPr/>
        </p:nvSpPr>
        <p:spPr bwMode="auto">
          <a:xfrm>
            <a:off x="693099" y="1556371"/>
            <a:ext cx="10713708" cy="83099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200" dirty="0">
                <a:solidFill>
                  <a:schemeClr val="tx2"/>
                </a:solidFill>
                <a:latin typeface="+mj-lt"/>
              </a:rPr>
              <a:t>« «Les signataires de la présente convention estiment qu’une ancienneté de </a:t>
            </a:r>
            <a:r>
              <a:rPr lang="fr-FR" altLang="fr-FR" sz="1200" dirty="0">
                <a:solidFill>
                  <a:schemeClr val="accent1"/>
                </a:solidFill>
                <a:latin typeface="+mj-lt"/>
              </a:rPr>
              <a:t>six années </a:t>
            </a:r>
            <a:r>
              <a:rPr lang="fr-FR" altLang="fr-FR" sz="1200" dirty="0">
                <a:solidFill>
                  <a:schemeClr val="tx2"/>
                </a:solidFill>
                <a:latin typeface="+mj-lt"/>
              </a:rPr>
              <a:t>est une condition du plein exercice, par les débutants, des emplois du groupe F.</a:t>
            </a:r>
          </a:p>
          <a:p>
            <a:r>
              <a:rPr lang="fr-FR" altLang="fr-FR" sz="1200" dirty="0">
                <a:solidFill>
                  <a:schemeClr val="tx2"/>
                </a:solidFill>
                <a:latin typeface="+mj-lt"/>
              </a:rPr>
              <a:t>Sont usuellement considérés comme débutants, au sens du présent article, les salariés au sortir des études, dont l’expérience professionnelle nécessite une période de mise en pratique des connaissances acquises et d’intégration à l’entreprise».</a:t>
            </a:r>
          </a:p>
        </p:txBody>
      </p:sp>
      <p:sp>
        <p:nvSpPr>
          <p:cNvPr id="13" name="ZoneTexte 12">
            <a:extLst>
              <a:ext uri="{FF2B5EF4-FFF2-40B4-BE49-F238E27FC236}">
                <a16:creationId xmlns:a16="http://schemas.microsoft.com/office/drawing/2014/main" id="{83FC88E5-EEDF-3B13-2745-49ED74379C0F}"/>
              </a:ext>
            </a:extLst>
          </p:cNvPr>
          <p:cNvSpPr txBox="1"/>
          <p:nvPr/>
        </p:nvSpPr>
        <p:spPr>
          <a:xfrm>
            <a:off x="2801894" y="5659161"/>
            <a:ext cx="8630747" cy="738664"/>
          </a:xfrm>
          <a:prstGeom prst="rect">
            <a:avLst/>
          </a:prstGeom>
          <a:noFill/>
          <a:ln>
            <a:solidFill>
              <a:schemeClr val="tx2"/>
            </a:solidFill>
          </a:ln>
        </p:spPr>
        <p:txBody>
          <a:bodyPr wrap="square">
            <a:spAutoFit/>
          </a:bodyPr>
          <a:lstStyle/>
          <a:p>
            <a:r>
              <a:rPr lang="fr-FR" altLang="fr-FR" sz="1400" b="1" dirty="0">
                <a:solidFill>
                  <a:schemeClr val="tx2"/>
                </a:solidFill>
                <a:latin typeface="+mj-lt"/>
              </a:rPr>
              <a:t>Expérience</a:t>
            </a:r>
            <a:r>
              <a:rPr lang="fr-FR" altLang="fr-FR" sz="1400" dirty="0">
                <a:solidFill>
                  <a:schemeClr val="tx2"/>
                </a:solidFill>
                <a:latin typeface="+mj-lt"/>
              </a:rPr>
              <a:t> :</a:t>
            </a:r>
          </a:p>
          <a:p>
            <a:r>
              <a:rPr lang="fr-FR" altLang="fr-FR" sz="1400" dirty="0">
                <a:solidFill>
                  <a:schemeClr val="tx2"/>
                </a:solidFill>
                <a:latin typeface="+mj-lt"/>
              </a:rPr>
              <a:t>- Contrat de pro ou Apprentissage : 2 ans = 1 an</a:t>
            </a:r>
          </a:p>
          <a:p>
            <a:r>
              <a:rPr lang="fr-FR" altLang="fr-FR" sz="1400" dirty="0">
                <a:solidFill>
                  <a:schemeClr val="tx2"/>
                </a:solidFill>
                <a:latin typeface="+mj-lt"/>
              </a:rPr>
              <a:t>- Toute année de travail ayant permis d’acquérir des compétences en lien avec la fonction</a:t>
            </a:r>
          </a:p>
        </p:txBody>
      </p:sp>
      <p:cxnSp>
        <p:nvCxnSpPr>
          <p:cNvPr id="15" name="Connecteur droit 14">
            <a:extLst>
              <a:ext uri="{FF2B5EF4-FFF2-40B4-BE49-F238E27FC236}">
                <a16:creationId xmlns:a16="http://schemas.microsoft.com/office/drawing/2014/main" id="{91986888-0EE8-D8CD-6D2F-B92DF30BD435}"/>
              </a:ext>
            </a:extLst>
          </p:cNvPr>
          <p:cNvCxnSpPr/>
          <p:nvPr/>
        </p:nvCxnSpPr>
        <p:spPr>
          <a:xfrm>
            <a:off x="6208225" y="1248032"/>
            <a:ext cx="2886348"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7" name="Connecteur droit 16">
            <a:extLst>
              <a:ext uri="{FF2B5EF4-FFF2-40B4-BE49-F238E27FC236}">
                <a16:creationId xmlns:a16="http://schemas.microsoft.com/office/drawing/2014/main" id="{101593B4-7481-7817-8506-8C47FC70CBD6}"/>
              </a:ext>
            </a:extLst>
          </p:cNvPr>
          <p:cNvCxnSpPr/>
          <p:nvPr/>
        </p:nvCxnSpPr>
        <p:spPr>
          <a:xfrm>
            <a:off x="7587049" y="1248032"/>
            <a:ext cx="0" cy="308339"/>
          </a:xfrm>
          <a:prstGeom prst="line">
            <a:avLst/>
          </a:prstGeom>
        </p:spPr>
        <p:style>
          <a:lnRef idx="1">
            <a:schemeClr val="accent5"/>
          </a:lnRef>
          <a:fillRef idx="0">
            <a:schemeClr val="accent5"/>
          </a:fillRef>
          <a:effectRef idx="0">
            <a:schemeClr val="accent5"/>
          </a:effectRef>
          <a:fontRef idx="minor">
            <a:schemeClr val="tx1"/>
          </a:fontRef>
        </p:style>
      </p:cxnSp>
      <p:pic>
        <p:nvPicPr>
          <p:cNvPr id="19" name="Graphique 18" descr="Sablier 60% contour">
            <a:extLst>
              <a:ext uri="{FF2B5EF4-FFF2-40B4-BE49-F238E27FC236}">
                <a16:creationId xmlns:a16="http://schemas.microsoft.com/office/drawing/2014/main" id="{631B737D-4796-8FD9-9E1B-7087A2BE4F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58778" y="5659161"/>
            <a:ext cx="914400" cy="738664"/>
          </a:xfrm>
          <a:prstGeom prst="rect">
            <a:avLst/>
          </a:prstGeom>
        </p:spPr>
      </p:pic>
    </p:spTree>
    <p:extLst>
      <p:ext uri="{BB962C8B-B14F-4D97-AF65-F5344CB8AC3E}">
        <p14:creationId xmlns:p14="http://schemas.microsoft.com/office/powerpoint/2010/main" val="206135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E174883-EF94-0FA0-448D-C22E19D75E20}"/>
              </a:ext>
            </a:extLst>
          </p:cNvPr>
          <p:cNvSpPr>
            <a:spLocks noGrp="1"/>
          </p:cNvSpPr>
          <p:nvPr>
            <p:ph type="body" sz="quarter" idx="10"/>
          </p:nvPr>
        </p:nvSpPr>
        <p:spPr>
          <a:xfrm>
            <a:off x="782254" y="504549"/>
            <a:ext cx="10555356" cy="761966"/>
          </a:xfrm>
        </p:spPr>
        <p:txBody>
          <a:bodyPr/>
          <a:lstStyle/>
          <a:p>
            <a:r>
              <a:rPr lang="fr-FR" dirty="0"/>
              <a:t>Assiette de Vérification</a:t>
            </a:r>
          </a:p>
        </p:txBody>
      </p:sp>
      <p:sp>
        <p:nvSpPr>
          <p:cNvPr id="3" name="Espace réservé du pied de page 2">
            <a:extLst>
              <a:ext uri="{FF2B5EF4-FFF2-40B4-BE49-F238E27FC236}">
                <a16:creationId xmlns:a16="http://schemas.microsoft.com/office/drawing/2014/main" id="{E0CEE72B-EB60-CB08-5D8F-E40DC1901050}"/>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478FC5FB-A136-8D58-174A-4B894C941151}"/>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0FDB148C-9E88-338D-ECF5-7A7EB6985E26}"/>
              </a:ext>
            </a:extLst>
          </p:cNvPr>
          <p:cNvSpPr>
            <a:spLocks noGrp="1"/>
          </p:cNvSpPr>
          <p:nvPr>
            <p:ph type="sldNum" sz="quarter" idx="14"/>
          </p:nvPr>
        </p:nvSpPr>
        <p:spPr/>
        <p:txBody>
          <a:bodyPr/>
          <a:lstStyle/>
          <a:p>
            <a:fld id="{4C7E21DC-CC56-46B7-BFF7-48361C3AE33C}" type="slidenum">
              <a:rPr lang="fr-FR" smtClean="0"/>
              <a:pPr/>
              <a:t>6</a:t>
            </a:fld>
            <a:endParaRPr lang="fr-FR"/>
          </a:p>
        </p:txBody>
      </p:sp>
      <p:sp>
        <p:nvSpPr>
          <p:cNvPr id="7" name="ZoneTexte 1">
            <a:extLst>
              <a:ext uri="{FF2B5EF4-FFF2-40B4-BE49-F238E27FC236}">
                <a16:creationId xmlns:a16="http://schemas.microsoft.com/office/drawing/2014/main" id="{CFD3B5C4-0FF9-FC03-FE0B-7CA24940CD7A}"/>
              </a:ext>
            </a:extLst>
          </p:cNvPr>
          <p:cNvSpPr txBox="1">
            <a:spLocks noChangeArrowheads="1"/>
          </p:cNvSpPr>
          <p:nvPr/>
        </p:nvSpPr>
        <p:spPr bwMode="auto">
          <a:xfrm>
            <a:off x="782254" y="1325634"/>
            <a:ext cx="10555356" cy="267765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200" i="1" dirty="0">
                <a:solidFill>
                  <a:schemeClr val="tx2"/>
                </a:solidFill>
                <a:latin typeface="+mj-lt"/>
              </a:rPr>
              <a:t>« </a:t>
            </a:r>
            <a:r>
              <a:rPr lang="fr-FR" altLang="fr-FR" sz="1200" b="1" i="1" dirty="0">
                <a:solidFill>
                  <a:schemeClr val="tx2"/>
                </a:solidFill>
                <a:latin typeface="+mj-lt"/>
              </a:rPr>
              <a:t>Article 140 </a:t>
            </a:r>
            <a:r>
              <a:rPr lang="fr-FR" altLang="fr-FR" sz="1200" i="1" dirty="0">
                <a:solidFill>
                  <a:schemeClr val="tx2"/>
                </a:solidFill>
                <a:latin typeface="+mj-lt"/>
              </a:rPr>
              <a:t>- Assiette de comparaison des salaires minima hiérarchiques</a:t>
            </a:r>
          </a:p>
          <a:p>
            <a:r>
              <a:rPr lang="fr-FR" altLang="fr-FR" sz="1200" i="1" dirty="0">
                <a:solidFill>
                  <a:schemeClr val="tx2"/>
                </a:solidFill>
                <a:latin typeface="+mj-lt"/>
              </a:rPr>
              <a:t>Pour l'application des salaires minima hiérarchiques, ainsi adaptés le cas échéant, il sera tenu compte de l'ensemble des éléments bruts de rémunération, y compris des avantages en nature, versés en contrepartie ou à l'occasion du travail, quelles qu'en soient la dénomination, la nature, la périodicité ou la source juridique, soit de toutes les sommes brutes figurant sur le bulletin de paye et supportant les cotisations en vertu de la législation de Sécurité sociale, à l'exception de chacun des éléments suivants :</a:t>
            </a:r>
          </a:p>
          <a:p>
            <a:r>
              <a:rPr lang="fr-FR" altLang="fr-FR" sz="1200" i="1" dirty="0">
                <a:solidFill>
                  <a:schemeClr val="tx2"/>
                </a:solidFill>
                <a:latin typeface="+mj-lt"/>
              </a:rPr>
              <a:t>-  la prime d'ancienneté, incluant le complément, telle que prévue au chapitre 2 du Titre X ;</a:t>
            </a:r>
          </a:p>
          <a:p>
            <a:r>
              <a:rPr lang="fr-FR" altLang="fr-FR" sz="1200" i="1" dirty="0">
                <a:solidFill>
                  <a:schemeClr val="tx2"/>
                </a:solidFill>
                <a:latin typeface="+mj-lt"/>
              </a:rPr>
              <a:t>-  les majorations pour travaux pénibles, dangereux, insalubres ;</a:t>
            </a:r>
          </a:p>
          <a:p>
            <a:r>
              <a:rPr lang="fr-FR" altLang="fr-FR" sz="1200" i="1" dirty="0">
                <a:solidFill>
                  <a:schemeClr val="tx2"/>
                </a:solidFill>
                <a:latin typeface="+mj-lt"/>
              </a:rPr>
              <a:t>-  les contreparties salariales liées à des organisations ou conditions particulières de travail mais non versées en contrepartie ou à l'occasion du travail (notamment travail en équipes successives, astreinte, etc.) ;</a:t>
            </a:r>
          </a:p>
          <a:p>
            <a:r>
              <a:rPr lang="fr-FR" altLang="fr-FR" sz="1200" i="1" dirty="0">
                <a:solidFill>
                  <a:schemeClr val="tx2"/>
                </a:solidFill>
                <a:latin typeface="+mj-lt"/>
              </a:rPr>
              <a:t>-  les primes et gratifications ayant un caractère exceptionnel et bénévole ;</a:t>
            </a:r>
          </a:p>
          <a:p>
            <a:r>
              <a:rPr lang="fr-FR" altLang="fr-FR" sz="1200" i="1" dirty="0">
                <a:solidFill>
                  <a:schemeClr val="tx2"/>
                </a:solidFill>
                <a:latin typeface="+mj-lt"/>
              </a:rPr>
              <a:t>-  la rémunération supplémentaire au titre d'une invention de mission.</a:t>
            </a:r>
          </a:p>
          <a:p>
            <a:r>
              <a:rPr lang="fr-FR" altLang="fr-FR" sz="1200" i="1" dirty="0">
                <a:solidFill>
                  <a:schemeClr val="tx2"/>
                </a:solidFill>
                <a:latin typeface="+mj-lt"/>
              </a:rPr>
              <a:t>En application de ce principe, seront exclues de l'assiette de vérification : les sommes issues des dispositifs d'épargne salariale (à savoir, les primes d'intéressement, de participation et l'abondement de l'employeur au plan d'épargne salariale) et n'ayant pas le caractère de salaire, ainsi que les sommes qui, constituant un remboursement de frais, ne supportent pas de cotisations en vertu de la législation de Sécurité sociale. »</a:t>
            </a:r>
          </a:p>
        </p:txBody>
      </p:sp>
      <p:sp>
        <p:nvSpPr>
          <p:cNvPr id="8" name="ZoneTexte 1">
            <a:extLst>
              <a:ext uri="{FF2B5EF4-FFF2-40B4-BE49-F238E27FC236}">
                <a16:creationId xmlns:a16="http://schemas.microsoft.com/office/drawing/2014/main" id="{807ACB72-C6B7-F250-EA2C-D5FF5A05710E}"/>
              </a:ext>
            </a:extLst>
          </p:cNvPr>
          <p:cNvSpPr txBox="1">
            <a:spLocks noChangeArrowheads="1"/>
          </p:cNvSpPr>
          <p:nvPr/>
        </p:nvSpPr>
        <p:spPr bwMode="auto">
          <a:xfrm>
            <a:off x="1149840" y="4332528"/>
            <a:ext cx="49100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b="1" dirty="0">
                <a:solidFill>
                  <a:schemeClr val="accent1"/>
                </a:solidFill>
                <a:latin typeface="+mj-lt"/>
              </a:rPr>
              <a:t>OUI</a:t>
            </a:r>
            <a:r>
              <a:rPr lang="fr-FR" altLang="fr-FR" sz="1600" dirty="0">
                <a:solidFill>
                  <a:schemeClr val="accent1"/>
                </a:solidFill>
                <a:latin typeface="+mj-lt"/>
              </a:rPr>
              <a:t> – INCLUS DANS LE MINIMA</a:t>
            </a:r>
            <a:br>
              <a:rPr lang="fr-FR" altLang="fr-FR" sz="1600" dirty="0">
                <a:solidFill>
                  <a:schemeClr val="accent1"/>
                </a:solidFill>
                <a:latin typeface="+mj-lt"/>
              </a:rPr>
            </a:br>
            <a:br>
              <a:rPr lang="fr-FR" altLang="fr-FR" sz="1600" dirty="0">
                <a:solidFill>
                  <a:schemeClr val="accent1"/>
                </a:solidFill>
                <a:latin typeface="+mj-lt"/>
              </a:rPr>
            </a:br>
            <a:r>
              <a:rPr lang="fr-FR" altLang="fr-FR" sz="1600" dirty="0">
                <a:solidFill>
                  <a:schemeClr val="accent1"/>
                </a:solidFill>
                <a:latin typeface="+mj-lt"/>
              </a:rPr>
              <a:t>- Le salaire de base,</a:t>
            </a:r>
          </a:p>
          <a:p>
            <a:r>
              <a:rPr lang="fr-FR" altLang="fr-FR" sz="1600" dirty="0">
                <a:solidFill>
                  <a:schemeClr val="accent1"/>
                </a:solidFill>
                <a:latin typeface="+mj-lt"/>
              </a:rPr>
              <a:t>- Les primes ou rémunérations variables,</a:t>
            </a:r>
          </a:p>
          <a:p>
            <a:r>
              <a:rPr lang="fr-FR" altLang="fr-FR" sz="1600" dirty="0">
                <a:solidFill>
                  <a:schemeClr val="accent1"/>
                </a:solidFill>
                <a:latin typeface="+mj-lt"/>
              </a:rPr>
              <a:t>- Le 13ème mois,  </a:t>
            </a:r>
          </a:p>
          <a:p>
            <a:r>
              <a:rPr lang="fr-FR" altLang="fr-FR" sz="1600" dirty="0">
                <a:solidFill>
                  <a:schemeClr val="accent1"/>
                </a:solidFill>
                <a:latin typeface="+mj-lt"/>
              </a:rPr>
              <a:t>- La prime vacances. </a:t>
            </a:r>
          </a:p>
        </p:txBody>
      </p:sp>
      <p:sp>
        <p:nvSpPr>
          <p:cNvPr id="9" name="ZoneTexte 1">
            <a:extLst>
              <a:ext uri="{FF2B5EF4-FFF2-40B4-BE49-F238E27FC236}">
                <a16:creationId xmlns:a16="http://schemas.microsoft.com/office/drawing/2014/main" id="{9AFCC15F-A549-23B7-DBE9-FEB2E644F8E9}"/>
              </a:ext>
            </a:extLst>
          </p:cNvPr>
          <p:cNvSpPr txBox="1">
            <a:spLocks noChangeArrowheads="1"/>
          </p:cNvSpPr>
          <p:nvPr/>
        </p:nvSpPr>
        <p:spPr bwMode="auto">
          <a:xfrm>
            <a:off x="5883192" y="4332528"/>
            <a:ext cx="564566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b="1" u="sng" dirty="0">
                <a:solidFill>
                  <a:schemeClr val="accent6"/>
                </a:solidFill>
                <a:latin typeface="+mj-lt"/>
              </a:rPr>
              <a:t>NON</a:t>
            </a:r>
            <a:r>
              <a:rPr lang="fr-FR" altLang="fr-FR" sz="1600" dirty="0">
                <a:solidFill>
                  <a:schemeClr val="accent6"/>
                </a:solidFill>
                <a:latin typeface="+mj-lt"/>
              </a:rPr>
              <a:t> – S’AJOUTENT AU MINIMA </a:t>
            </a:r>
          </a:p>
          <a:p>
            <a:endParaRPr lang="fr-FR" altLang="fr-FR" sz="1600" dirty="0">
              <a:solidFill>
                <a:schemeClr val="accent6"/>
              </a:solidFill>
              <a:latin typeface="+mj-lt"/>
            </a:endParaRPr>
          </a:p>
          <a:p>
            <a:r>
              <a:rPr lang="fr-FR" altLang="fr-FR" sz="1600" dirty="0">
                <a:solidFill>
                  <a:schemeClr val="accent6"/>
                </a:solidFill>
                <a:latin typeface="+mj-lt"/>
              </a:rPr>
              <a:t>- Les heures supplémentaires, </a:t>
            </a:r>
          </a:p>
          <a:p>
            <a:r>
              <a:rPr lang="fr-FR" altLang="fr-FR" sz="1600" dirty="0">
                <a:solidFill>
                  <a:schemeClr val="accent6"/>
                </a:solidFill>
                <a:latin typeface="+mj-lt"/>
              </a:rPr>
              <a:t>- Les primes liées à des sujétions particulières, </a:t>
            </a:r>
          </a:p>
          <a:p>
            <a:r>
              <a:rPr lang="fr-FR" altLang="fr-FR" sz="1600" dirty="0">
                <a:solidFill>
                  <a:schemeClr val="accent6"/>
                </a:solidFill>
                <a:latin typeface="+mj-lt"/>
              </a:rPr>
              <a:t>- La prime d’ancienneté de branche,</a:t>
            </a:r>
          </a:p>
          <a:p>
            <a:r>
              <a:rPr lang="fr-FR" altLang="fr-FR" sz="1600" dirty="0">
                <a:solidFill>
                  <a:schemeClr val="accent6"/>
                </a:solidFill>
                <a:latin typeface="+mj-lt"/>
              </a:rPr>
              <a:t>- L’intéressement, la participation, </a:t>
            </a:r>
          </a:p>
          <a:p>
            <a:r>
              <a:rPr lang="fr-FR" altLang="fr-FR" sz="1600" dirty="0">
                <a:solidFill>
                  <a:schemeClr val="accent6"/>
                </a:solidFill>
                <a:latin typeface="+mj-lt"/>
              </a:rPr>
              <a:t>- Les remboursements de frais (repas, déplacement). </a:t>
            </a:r>
          </a:p>
          <a:p>
            <a:endParaRPr lang="fr-FR" altLang="fr-FR" sz="1400" dirty="0">
              <a:solidFill>
                <a:schemeClr val="accent6"/>
              </a:solidFill>
              <a:latin typeface="+mj-lt"/>
            </a:endParaRPr>
          </a:p>
        </p:txBody>
      </p:sp>
      <p:cxnSp>
        <p:nvCxnSpPr>
          <p:cNvPr id="11" name="Connecteur droit 10">
            <a:extLst>
              <a:ext uri="{FF2B5EF4-FFF2-40B4-BE49-F238E27FC236}">
                <a16:creationId xmlns:a16="http://schemas.microsoft.com/office/drawing/2014/main" id="{01044572-755A-1429-63B1-7C94971C0844}"/>
              </a:ext>
            </a:extLst>
          </p:cNvPr>
          <p:cNvCxnSpPr>
            <a:cxnSpLocks/>
          </p:cNvCxnSpPr>
          <p:nvPr/>
        </p:nvCxnSpPr>
        <p:spPr>
          <a:xfrm>
            <a:off x="5684108" y="4003290"/>
            <a:ext cx="0" cy="2508721"/>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9813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E174883-EF94-0FA0-448D-C22E19D75E20}"/>
              </a:ext>
            </a:extLst>
          </p:cNvPr>
          <p:cNvSpPr>
            <a:spLocks noGrp="1"/>
          </p:cNvSpPr>
          <p:nvPr>
            <p:ph type="body" sz="quarter" idx="10"/>
          </p:nvPr>
        </p:nvSpPr>
        <p:spPr>
          <a:xfrm>
            <a:off x="782254" y="397310"/>
            <a:ext cx="10555356" cy="869205"/>
          </a:xfrm>
        </p:spPr>
        <p:txBody>
          <a:bodyPr/>
          <a:lstStyle/>
          <a:p>
            <a:r>
              <a:rPr lang="fr-FR" dirty="0"/>
              <a:t>Prime d’ancienneté</a:t>
            </a:r>
          </a:p>
        </p:txBody>
      </p:sp>
      <p:sp>
        <p:nvSpPr>
          <p:cNvPr id="3" name="Espace réservé du pied de page 2">
            <a:extLst>
              <a:ext uri="{FF2B5EF4-FFF2-40B4-BE49-F238E27FC236}">
                <a16:creationId xmlns:a16="http://schemas.microsoft.com/office/drawing/2014/main" id="{E0CEE72B-EB60-CB08-5D8F-E40DC1901050}"/>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478FC5FB-A136-8D58-174A-4B894C941151}"/>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0FDB148C-9E88-338D-ECF5-7A7EB6985E26}"/>
              </a:ext>
            </a:extLst>
          </p:cNvPr>
          <p:cNvSpPr>
            <a:spLocks noGrp="1"/>
          </p:cNvSpPr>
          <p:nvPr>
            <p:ph type="sldNum" sz="quarter" idx="14"/>
          </p:nvPr>
        </p:nvSpPr>
        <p:spPr/>
        <p:txBody>
          <a:bodyPr/>
          <a:lstStyle/>
          <a:p>
            <a:fld id="{4C7E21DC-CC56-46B7-BFF7-48361C3AE33C}" type="slidenum">
              <a:rPr lang="fr-FR" smtClean="0"/>
              <a:pPr/>
              <a:t>7</a:t>
            </a:fld>
            <a:endParaRPr lang="fr-FR"/>
          </a:p>
        </p:txBody>
      </p:sp>
      <p:sp>
        <p:nvSpPr>
          <p:cNvPr id="7" name="ZoneTexte 1">
            <a:extLst>
              <a:ext uri="{FF2B5EF4-FFF2-40B4-BE49-F238E27FC236}">
                <a16:creationId xmlns:a16="http://schemas.microsoft.com/office/drawing/2014/main" id="{CFD3B5C4-0FF9-FC03-FE0B-7CA24940CD7A}"/>
              </a:ext>
            </a:extLst>
          </p:cNvPr>
          <p:cNvSpPr txBox="1">
            <a:spLocks noChangeArrowheads="1"/>
          </p:cNvSpPr>
          <p:nvPr/>
        </p:nvSpPr>
        <p:spPr bwMode="auto">
          <a:xfrm>
            <a:off x="782254" y="1082375"/>
            <a:ext cx="10555356" cy="107721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dirty="0">
                <a:solidFill>
                  <a:schemeClr val="tx2"/>
                </a:solidFill>
                <a:latin typeface="+mj-lt"/>
              </a:rPr>
              <a:t>- Prime de branche à défaut d’accord d’entreprise </a:t>
            </a:r>
          </a:p>
          <a:p>
            <a:r>
              <a:rPr lang="fr-FR" altLang="fr-FR" sz="1600" dirty="0">
                <a:solidFill>
                  <a:schemeClr val="tx2"/>
                </a:solidFill>
                <a:latin typeface="+mj-lt"/>
              </a:rPr>
              <a:t>- Uniquement pour les non-cadres (Catégorie A -&gt; E) </a:t>
            </a:r>
          </a:p>
          <a:p>
            <a:r>
              <a:rPr lang="fr-FR" altLang="fr-FR" sz="1600" dirty="0">
                <a:solidFill>
                  <a:schemeClr val="tx2"/>
                </a:solidFill>
                <a:latin typeface="+mj-lt"/>
              </a:rPr>
              <a:t>- Base 35 heures / A adapter en fonction de l’horaire / Supporte Majorations Forfaits </a:t>
            </a:r>
          </a:p>
          <a:p>
            <a:endParaRPr lang="fr-FR" altLang="fr-FR" sz="1600" dirty="0">
              <a:solidFill>
                <a:schemeClr val="tx2"/>
              </a:solidFill>
              <a:latin typeface="+mj-lt"/>
            </a:endParaRPr>
          </a:p>
        </p:txBody>
      </p:sp>
      <p:graphicFrame>
        <p:nvGraphicFramePr>
          <p:cNvPr id="10" name="Tableau 9">
            <a:extLst>
              <a:ext uri="{FF2B5EF4-FFF2-40B4-BE49-F238E27FC236}">
                <a16:creationId xmlns:a16="http://schemas.microsoft.com/office/drawing/2014/main" id="{846842D3-CD88-8EFF-838F-367FB061A94D}"/>
              </a:ext>
            </a:extLst>
          </p:cNvPr>
          <p:cNvGraphicFramePr>
            <a:graphicFrameLocks noGrp="1"/>
          </p:cNvGraphicFramePr>
          <p:nvPr>
            <p:extLst>
              <p:ext uri="{D42A27DB-BD31-4B8C-83A1-F6EECF244321}">
                <p14:modId xmlns:p14="http://schemas.microsoft.com/office/powerpoint/2010/main" val="4185138200"/>
              </p:ext>
            </p:extLst>
          </p:nvPr>
        </p:nvGraphicFramePr>
        <p:xfrm>
          <a:off x="1454251" y="3822435"/>
          <a:ext cx="9804058" cy="1245570"/>
        </p:xfrm>
        <a:graphic>
          <a:graphicData uri="http://schemas.openxmlformats.org/drawingml/2006/table">
            <a:tbl>
              <a:tblPr firstRow="1" bandRow="1">
                <a:tableStyleId>{5C22544A-7EE6-4342-B048-85BDC9FD1C3A}</a:tableStyleId>
              </a:tblPr>
              <a:tblGrid>
                <a:gridCol w="911106">
                  <a:extLst>
                    <a:ext uri="{9D8B030D-6E8A-4147-A177-3AD203B41FA5}">
                      <a16:colId xmlns:a16="http://schemas.microsoft.com/office/drawing/2014/main" val="20000"/>
                    </a:ext>
                  </a:extLst>
                </a:gridCol>
                <a:gridCol w="871450">
                  <a:extLst>
                    <a:ext uri="{9D8B030D-6E8A-4147-A177-3AD203B41FA5}">
                      <a16:colId xmlns:a16="http://schemas.microsoft.com/office/drawing/2014/main" val="20001"/>
                    </a:ext>
                  </a:extLst>
                </a:gridCol>
                <a:gridCol w="891278">
                  <a:extLst>
                    <a:ext uri="{9D8B030D-6E8A-4147-A177-3AD203B41FA5}">
                      <a16:colId xmlns:a16="http://schemas.microsoft.com/office/drawing/2014/main" val="20002"/>
                    </a:ext>
                  </a:extLst>
                </a:gridCol>
                <a:gridCol w="891278">
                  <a:extLst>
                    <a:ext uri="{9D8B030D-6E8A-4147-A177-3AD203B41FA5}">
                      <a16:colId xmlns:a16="http://schemas.microsoft.com/office/drawing/2014/main" val="20003"/>
                    </a:ext>
                  </a:extLst>
                </a:gridCol>
                <a:gridCol w="891278">
                  <a:extLst>
                    <a:ext uri="{9D8B030D-6E8A-4147-A177-3AD203B41FA5}">
                      <a16:colId xmlns:a16="http://schemas.microsoft.com/office/drawing/2014/main" val="20004"/>
                    </a:ext>
                  </a:extLst>
                </a:gridCol>
                <a:gridCol w="891278">
                  <a:extLst>
                    <a:ext uri="{9D8B030D-6E8A-4147-A177-3AD203B41FA5}">
                      <a16:colId xmlns:a16="http://schemas.microsoft.com/office/drawing/2014/main" val="20005"/>
                    </a:ext>
                  </a:extLst>
                </a:gridCol>
                <a:gridCol w="891278">
                  <a:extLst>
                    <a:ext uri="{9D8B030D-6E8A-4147-A177-3AD203B41FA5}">
                      <a16:colId xmlns:a16="http://schemas.microsoft.com/office/drawing/2014/main" val="20006"/>
                    </a:ext>
                  </a:extLst>
                </a:gridCol>
                <a:gridCol w="891278">
                  <a:extLst>
                    <a:ext uri="{9D8B030D-6E8A-4147-A177-3AD203B41FA5}">
                      <a16:colId xmlns:a16="http://schemas.microsoft.com/office/drawing/2014/main" val="20007"/>
                    </a:ext>
                  </a:extLst>
                </a:gridCol>
                <a:gridCol w="891278">
                  <a:extLst>
                    <a:ext uri="{9D8B030D-6E8A-4147-A177-3AD203B41FA5}">
                      <a16:colId xmlns:a16="http://schemas.microsoft.com/office/drawing/2014/main" val="20008"/>
                    </a:ext>
                  </a:extLst>
                </a:gridCol>
                <a:gridCol w="891278">
                  <a:extLst>
                    <a:ext uri="{9D8B030D-6E8A-4147-A177-3AD203B41FA5}">
                      <a16:colId xmlns:a16="http://schemas.microsoft.com/office/drawing/2014/main" val="20009"/>
                    </a:ext>
                  </a:extLst>
                </a:gridCol>
                <a:gridCol w="891278">
                  <a:extLst>
                    <a:ext uri="{9D8B030D-6E8A-4147-A177-3AD203B41FA5}">
                      <a16:colId xmlns:a16="http://schemas.microsoft.com/office/drawing/2014/main" val="20010"/>
                    </a:ext>
                  </a:extLst>
                </a:gridCol>
              </a:tblGrid>
              <a:tr h="447057">
                <a:tc>
                  <a:txBody>
                    <a:bodyPr/>
                    <a:lstStyle/>
                    <a:p>
                      <a:pPr algn="ctr"/>
                      <a:r>
                        <a:rPr lang="fr-FR" sz="1500" dirty="0"/>
                        <a:t>Groupe</a:t>
                      </a:r>
                    </a:p>
                  </a:txBody>
                  <a:tcPr marL="100681" marR="100681" marT="50325" marB="50325">
                    <a:solidFill>
                      <a:schemeClr val="tx2"/>
                    </a:solidFill>
                  </a:tcPr>
                </a:tc>
                <a:tc gridSpan="2">
                  <a:txBody>
                    <a:bodyPr/>
                    <a:lstStyle/>
                    <a:p>
                      <a:pPr algn="ctr"/>
                      <a:r>
                        <a:rPr lang="fr-FR" sz="1500" dirty="0"/>
                        <a:t>A</a:t>
                      </a:r>
                    </a:p>
                  </a:txBody>
                  <a:tcPr marL="100681" marR="100681" marT="50325" marB="50325">
                    <a:solidFill>
                      <a:schemeClr val="accent2"/>
                    </a:solidFill>
                  </a:tcPr>
                </a:tc>
                <a:tc hMerge="1">
                  <a:txBody>
                    <a:bodyPr/>
                    <a:lstStyle/>
                    <a:p>
                      <a:pPr algn="ctr"/>
                      <a:endParaRPr lang="fr-FR" sz="1500" dirty="0"/>
                    </a:p>
                  </a:txBody>
                  <a:tcPr marL="100681" marR="100681" marT="50325" marB="50325">
                    <a:solidFill>
                      <a:schemeClr val="tx2">
                        <a:lumMod val="60000"/>
                        <a:lumOff val="40000"/>
                      </a:schemeClr>
                    </a:solidFill>
                  </a:tcPr>
                </a:tc>
                <a:tc gridSpan="2">
                  <a:txBody>
                    <a:bodyPr/>
                    <a:lstStyle/>
                    <a:p>
                      <a:pPr algn="ctr"/>
                      <a:r>
                        <a:rPr lang="fr-FR" sz="1500" dirty="0"/>
                        <a:t>B</a:t>
                      </a:r>
                    </a:p>
                  </a:txBody>
                  <a:tcPr marL="100681" marR="100681" marT="50325" marB="50325">
                    <a:solidFill>
                      <a:schemeClr val="accent2"/>
                    </a:solidFill>
                  </a:tcPr>
                </a:tc>
                <a:tc hMerge="1">
                  <a:txBody>
                    <a:bodyPr/>
                    <a:lstStyle/>
                    <a:p>
                      <a:pPr algn="ctr"/>
                      <a:endParaRPr lang="fr-FR" sz="1500" dirty="0"/>
                    </a:p>
                  </a:txBody>
                  <a:tcPr marL="100681" marR="100681" marT="50325" marB="50325">
                    <a:solidFill>
                      <a:schemeClr val="tx2">
                        <a:lumMod val="60000"/>
                        <a:lumOff val="40000"/>
                      </a:schemeClr>
                    </a:solidFill>
                  </a:tcPr>
                </a:tc>
                <a:tc gridSpan="2">
                  <a:txBody>
                    <a:bodyPr/>
                    <a:lstStyle/>
                    <a:p>
                      <a:pPr algn="ctr"/>
                      <a:r>
                        <a:rPr lang="fr-FR" sz="1500" dirty="0"/>
                        <a:t>C</a:t>
                      </a:r>
                    </a:p>
                  </a:txBody>
                  <a:tcPr marL="100681" marR="100681" marT="50325" marB="50325">
                    <a:solidFill>
                      <a:schemeClr val="accent2"/>
                    </a:solidFill>
                  </a:tcPr>
                </a:tc>
                <a:tc hMerge="1">
                  <a:txBody>
                    <a:bodyPr/>
                    <a:lstStyle/>
                    <a:p>
                      <a:pPr algn="ctr"/>
                      <a:endParaRPr lang="fr-FR" sz="1500" dirty="0"/>
                    </a:p>
                  </a:txBody>
                  <a:tcPr marL="100681" marR="100681" marT="50325" marB="50325">
                    <a:solidFill>
                      <a:schemeClr val="tx2">
                        <a:lumMod val="60000"/>
                        <a:lumOff val="40000"/>
                      </a:schemeClr>
                    </a:solidFill>
                  </a:tcPr>
                </a:tc>
                <a:tc gridSpan="2">
                  <a:txBody>
                    <a:bodyPr/>
                    <a:lstStyle/>
                    <a:p>
                      <a:pPr algn="ctr"/>
                      <a:r>
                        <a:rPr lang="fr-FR" sz="1500" dirty="0"/>
                        <a:t>D</a:t>
                      </a:r>
                    </a:p>
                  </a:txBody>
                  <a:tcPr marL="100681" marR="100681" marT="50325" marB="50325">
                    <a:solidFill>
                      <a:schemeClr val="accent2"/>
                    </a:solidFill>
                  </a:tcPr>
                </a:tc>
                <a:tc hMerge="1">
                  <a:txBody>
                    <a:bodyPr/>
                    <a:lstStyle/>
                    <a:p>
                      <a:pPr algn="ctr"/>
                      <a:endParaRPr lang="fr-FR" sz="1500" dirty="0"/>
                    </a:p>
                  </a:txBody>
                  <a:tcPr marL="100681" marR="100681" marT="50325" marB="50325">
                    <a:solidFill>
                      <a:schemeClr val="tx2">
                        <a:lumMod val="60000"/>
                        <a:lumOff val="40000"/>
                      </a:schemeClr>
                    </a:solidFill>
                  </a:tcPr>
                </a:tc>
                <a:tc gridSpan="2">
                  <a:txBody>
                    <a:bodyPr/>
                    <a:lstStyle/>
                    <a:p>
                      <a:pPr algn="ctr"/>
                      <a:r>
                        <a:rPr lang="fr-FR" sz="1500" dirty="0"/>
                        <a:t>E</a:t>
                      </a:r>
                    </a:p>
                  </a:txBody>
                  <a:tcPr marL="100681" marR="100681" marT="50325" marB="50325">
                    <a:solidFill>
                      <a:schemeClr val="accent2"/>
                    </a:solidFill>
                  </a:tcPr>
                </a:tc>
                <a:tc hMerge="1">
                  <a:txBody>
                    <a:bodyPr/>
                    <a:lstStyle/>
                    <a:p>
                      <a:pPr algn="ctr"/>
                      <a:endParaRPr lang="fr-FR" sz="1500" dirty="0"/>
                    </a:p>
                  </a:txBody>
                  <a:tcPr marL="100681" marR="100681" marT="50325" marB="50325">
                    <a:solidFill>
                      <a:schemeClr val="tx2">
                        <a:lumMod val="60000"/>
                        <a:lumOff val="40000"/>
                      </a:schemeClr>
                    </a:solidFill>
                  </a:tcPr>
                </a:tc>
                <a:extLst>
                  <a:ext uri="{0D108BD9-81ED-4DB2-BD59-A6C34878D82A}">
                    <a16:rowId xmlns:a16="http://schemas.microsoft.com/office/drawing/2014/main" val="2277294056"/>
                  </a:ext>
                </a:extLst>
              </a:tr>
              <a:tr h="447057">
                <a:tc>
                  <a:txBody>
                    <a:bodyPr/>
                    <a:lstStyle/>
                    <a:p>
                      <a:pPr algn="ctr"/>
                      <a:r>
                        <a:rPr lang="fr-FR" sz="1500" b="1" dirty="0">
                          <a:solidFill>
                            <a:schemeClr val="bg1"/>
                          </a:solidFill>
                        </a:rPr>
                        <a:t>Classe</a:t>
                      </a:r>
                    </a:p>
                  </a:txBody>
                  <a:tcPr marL="100681" marR="100681" marT="50325" marB="50325">
                    <a:solidFill>
                      <a:schemeClr val="tx2"/>
                    </a:solidFill>
                  </a:tcPr>
                </a:tc>
                <a:tc>
                  <a:txBody>
                    <a:bodyPr/>
                    <a:lstStyle/>
                    <a:p>
                      <a:pPr algn="ctr"/>
                      <a:r>
                        <a:rPr lang="fr-FR" sz="1500" dirty="0">
                          <a:solidFill>
                            <a:schemeClr val="bg1"/>
                          </a:solidFill>
                        </a:rPr>
                        <a:t>1</a:t>
                      </a:r>
                    </a:p>
                  </a:txBody>
                  <a:tcPr marL="100681" marR="100681" marT="50325" marB="50325">
                    <a:solidFill>
                      <a:schemeClr val="accent2"/>
                    </a:solidFill>
                  </a:tcPr>
                </a:tc>
                <a:tc>
                  <a:txBody>
                    <a:bodyPr/>
                    <a:lstStyle/>
                    <a:p>
                      <a:pPr algn="ctr"/>
                      <a:r>
                        <a:rPr lang="fr-FR" sz="1500" dirty="0">
                          <a:solidFill>
                            <a:schemeClr val="bg1"/>
                          </a:solidFill>
                        </a:rPr>
                        <a:t>2</a:t>
                      </a:r>
                    </a:p>
                  </a:txBody>
                  <a:tcPr marL="100681" marR="100681" marT="50325" marB="50325">
                    <a:solidFill>
                      <a:schemeClr val="accent2"/>
                    </a:solidFill>
                  </a:tcPr>
                </a:tc>
                <a:tc>
                  <a:txBody>
                    <a:bodyPr/>
                    <a:lstStyle/>
                    <a:p>
                      <a:pPr algn="ctr"/>
                      <a:r>
                        <a:rPr lang="fr-FR" sz="1500" dirty="0">
                          <a:solidFill>
                            <a:schemeClr val="bg1"/>
                          </a:solidFill>
                        </a:rPr>
                        <a:t>3</a:t>
                      </a:r>
                    </a:p>
                  </a:txBody>
                  <a:tcPr marL="100681" marR="100681" marT="50325" marB="50325">
                    <a:solidFill>
                      <a:schemeClr val="accent2"/>
                    </a:solidFill>
                  </a:tcPr>
                </a:tc>
                <a:tc>
                  <a:txBody>
                    <a:bodyPr/>
                    <a:lstStyle/>
                    <a:p>
                      <a:pPr algn="ctr"/>
                      <a:r>
                        <a:rPr lang="fr-FR" sz="1500" dirty="0">
                          <a:solidFill>
                            <a:schemeClr val="bg1"/>
                          </a:solidFill>
                        </a:rPr>
                        <a:t>4</a:t>
                      </a:r>
                    </a:p>
                  </a:txBody>
                  <a:tcPr marL="100681" marR="100681" marT="50325" marB="50325">
                    <a:solidFill>
                      <a:schemeClr val="accent2"/>
                    </a:solidFill>
                  </a:tcPr>
                </a:tc>
                <a:tc>
                  <a:txBody>
                    <a:bodyPr/>
                    <a:lstStyle/>
                    <a:p>
                      <a:pPr algn="ctr"/>
                      <a:r>
                        <a:rPr lang="fr-FR" sz="1500" dirty="0">
                          <a:solidFill>
                            <a:schemeClr val="bg1"/>
                          </a:solidFill>
                        </a:rPr>
                        <a:t>5</a:t>
                      </a:r>
                    </a:p>
                  </a:txBody>
                  <a:tcPr marL="100681" marR="100681" marT="50325" marB="50325">
                    <a:solidFill>
                      <a:schemeClr val="accent2"/>
                    </a:solidFill>
                  </a:tcPr>
                </a:tc>
                <a:tc>
                  <a:txBody>
                    <a:bodyPr/>
                    <a:lstStyle/>
                    <a:p>
                      <a:pPr algn="ctr"/>
                      <a:r>
                        <a:rPr lang="fr-FR" sz="1500" dirty="0">
                          <a:solidFill>
                            <a:schemeClr val="bg1"/>
                          </a:solidFill>
                        </a:rPr>
                        <a:t>6</a:t>
                      </a:r>
                    </a:p>
                  </a:txBody>
                  <a:tcPr marL="100681" marR="100681" marT="50325" marB="50325">
                    <a:solidFill>
                      <a:schemeClr val="accent2"/>
                    </a:solidFill>
                  </a:tcPr>
                </a:tc>
                <a:tc>
                  <a:txBody>
                    <a:bodyPr/>
                    <a:lstStyle/>
                    <a:p>
                      <a:pPr algn="ctr"/>
                      <a:r>
                        <a:rPr lang="fr-FR" sz="1500" dirty="0">
                          <a:solidFill>
                            <a:schemeClr val="bg1"/>
                          </a:solidFill>
                        </a:rPr>
                        <a:t>7</a:t>
                      </a:r>
                    </a:p>
                  </a:txBody>
                  <a:tcPr marL="100681" marR="100681" marT="50325" marB="50325">
                    <a:solidFill>
                      <a:schemeClr val="accent2"/>
                    </a:solidFill>
                  </a:tcPr>
                </a:tc>
                <a:tc>
                  <a:txBody>
                    <a:bodyPr/>
                    <a:lstStyle/>
                    <a:p>
                      <a:pPr algn="ctr"/>
                      <a:r>
                        <a:rPr lang="fr-FR" sz="1500" dirty="0">
                          <a:solidFill>
                            <a:schemeClr val="bg1"/>
                          </a:solidFill>
                        </a:rPr>
                        <a:t>8</a:t>
                      </a:r>
                    </a:p>
                  </a:txBody>
                  <a:tcPr marL="100681" marR="100681" marT="50325" marB="50325">
                    <a:solidFill>
                      <a:schemeClr val="accent2"/>
                    </a:solidFill>
                  </a:tcPr>
                </a:tc>
                <a:tc>
                  <a:txBody>
                    <a:bodyPr/>
                    <a:lstStyle/>
                    <a:p>
                      <a:pPr algn="ctr"/>
                      <a:r>
                        <a:rPr lang="fr-FR" sz="1500" dirty="0">
                          <a:solidFill>
                            <a:schemeClr val="bg1"/>
                          </a:solidFill>
                        </a:rPr>
                        <a:t>9</a:t>
                      </a:r>
                    </a:p>
                  </a:txBody>
                  <a:tcPr marL="100681" marR="100681" marT="50325" marB="50325">
                    <a:solidFill>
                      <a:schemeClr val="accent2"/>
                    </a:solidFill>
                  </a:tcPr>
                </a:tc>
                <a:tc>
                  <a:txBody>
                    <a:bodyPr/>
                    <a:lstStyle/>
                    <a:p>
                      <a:pPr algn="ctr"/>
                      <a:r>
                        <a:rPr lang="fr-FR" sz="1500" dirty="0">
                          <a:solidFill>
                            <a:schemeClr val="bg1"/>
                          </a:solidFill>
                        </a:rPr>
                        <a:t>10</a:t>
                      </a:r>
                    </a:p>
                  </a:txBody>
                  <a:tcPr marL="100681" marR="100681" marT="50325" marB="50325">
                    <a:solidFill>
                      <a:schemeClr val="accent2"/>
                    </a:solidFill>
                  </a:tcPr>
                </a:tc>
                <a:extLst>
                  <a:ext uri="{0D108BD9-81ED-4DB2-BD59-A6C34878D82A}">
                    <a16:rowId xmlns:a16="http://schemas.microsoft.com/office/drawing/2014/main" val="10000"/>
                  </a:ext>
                </a:extLst>
              </a:tr>
              <a:tr h="351456">
                <a:tc>
                  <a:txBody>
                    <a:bodyPr/>
                    <a:lstStyle/>
                    <a:p>
                      <a:pPr algn="ctr"/>
                      <a:r>
                        <a:rPr lang="fr-FR" sz="1500" b="1" dirty="0">
                          <a:solidFill>
                            <a:schemeClr val="bg1"/>
                          </a:solidFill>
                        </a:rPr>
                        <a:t>Taux</a:t>
                      </a:r>
                    </a:p>
                  </a:txBody>
                  <a:tcPr marL="100681" marR="100681" marT="50325" marB="50325">
                    <a:solidFill>
                      <a:schemeClr val="tx2"/>
                    </a:solidFill>
                  </a:tcPr>
                </a:tc>
                <a:tc>
                  <a:txBody>
                    <a:bodyPr/>
                    <a:lstStyle/>
                    <a:p>
                      <a:pPr algn="ctr"/>
                      <a:r>
                        <a:rPr lang="fr-FR" sz="1500" dirty="0"/>
                        <a:t>1,45%</a:t>
                      </a:r>
                    </a:p>
                  </a:txBody>
                  <a:tcPr marL="100681" marR="100681" marT="50325" marB="50325">
                    <a:solidFill>
                      <a:schemeClr val="accent2">
                        <a:lumMod val="20000"/>
                        <a:lumOff val="80000"/>
                      </a:schemeClr>
                    </a:solidFill>
                  </a:tcPr>
                </a:tc>
                <a:tc>
                  <a:txBody>
                    <a:bodyPr/>
                    <a:lstStyle/>
                    <a:p>
                      <a:pPr algn="ctr"/>
                      <a:r>
                        <a:rPr lang="fr-FR" sz="1500" dirty="0"/>
                        <a:t>1,60 %</a:t>
                      </a:r>
                    </a:p>
                  </a:txBody>
                  <a:tcPr marL="100681" marR="100681" marT="50325" marB="50325">
                    <a:solidFill>
                      <a:schemeClr val="accent2">
                        <a:lumMod val="20000"/>
                        <a:lumOff val="80000"/>
                      </a:schemeClr>
                    </a:solidFill>
                  </a:tcPr>
                </a:tc>
                <a:tc>
                  <a:txBody>
                    <a:bodyPr/>
                    <a:lstStyle/>
                    <a:p>
                      <a:pPr algn="ctr"/>
                      <a:r>
                        <a:rPr lang="fr-FR" sz="1500" dirty="0"/>
                        <a:t>1,75 %</a:t>
                      </a:r>
                    </a:p>
                  </a:txBody>
                  <a:tcPr marL="100681" marR="100681" marT="50325" marB="50325">
                    <a:solidFill>
                      <a:schemeClr val="accent2">
                        <a:lumMod val="20000"/>
                        <a:lumOff val="80000"/>
                      </a:schemeClr>
                    </a:solidFill>
                  </a:tcPr>
                </a:tc>
                <a:tc>
                  <a:txBody>
                    <a:bodyPr/>
                    <a:lstStyle/>
                    <a:p>
                      <a:pPr algn="ctr"/>
                      <a:r>
                        <a:rPr lang="fr-FR" sz="1500" dirty="0"/>
                        <a:t>1,95 %</a:t>
                      </a:r>
                    </a:p>
                  </a:txBody>
                  <a:tcPr marL="100681" marR="100681" marT="50325" marB="50325">
                    <a:solidFill>
                      <a:schemeClr val="accent2">
                        <a:lumMod val="20000"/>
                        <a:lumOff val="80000"/>
                      </a:schemeClr>
                    </a:solidFill>
                  </a:tcPr>
                </a:tc>
                <a:tc>
                  <a:txBody>
                    <a:bodyPr/>
                    <a:lstStyle/>
                    <a:p>
                      <a:pPr algn="ctr"/>
                      <a:r>
                        <a:rPr lang="fr-FR" sz="1500" dirty="0"/>
                        <a:t>2,20 %</a:t>
                      </a:r>
                    </a:p>
                  </a:txBody>
                  <a:tcPr marL="100681" marR="100681" marT="50325" marB="50325">
                    <a:solidFill>
                      <a:schemeClr val="accent2">
                        <a:lumMod val="20000"/>
                        <a:lumOff val="80000"/>
                      </a:schemeClr>
                    </a:solidFill>
                  </a:tcPr>
                </a:tc>
                <a:tc>
                  <a:txBody>
                    <a:bodyPr/>
                    <a:lstStyle/>
                    <a:p>
                      <a:pPr algn="ctr"/>
                      <a:r>
                        <a:rPr lang="fr-FR" sz="1500" dirty="0"/>
                        <a:t>2,45 %</a:t>
                      </a:r>
                    </a:p>
                  </a:txBody>
                  <a:tcPr marL="100681" marR="100681" marT="50325" marB="50325">
                    <a:solidFill>
                      <a:schemeClr val="accent2">
                        <a:lumMod val="20000"/>
                        <a:lumOff val="80000"/>
                      </a:schemeClr>
                    </a:solidFill>
                  </a:tcPr>
                </a:tc>
                <a:tc>
                  <a:txBody>
                    <a:bodyPr/>
                    <a:lstStyle/>
                    <a:p>
                      <a:pPr algn="ctr"/>
                      <a:r>
                        <a:rPr lang="fr-FR" sz="1500" dirty="0"/>
                        <a:t>2,60 %</a:t>
                      </a:r>
                    </a:p>
                  </a:txBody>
                  <a:tcPr marL="100681" marR="100681" marT="50325" marB="50325">
                    <a:solidFill>
                      <a:schemeClr val="accent2">
                        <a:lumMod val="20000"/>
                        <a:lumOff val="80000"/>
                      </a:schemeClr>
                    </a:solidFill>
                  </a:tcPr>
                </a:tc>
                <a:tc>
                  <a:txBody>
                    <a:bodyPr/>
                    <a:lstStyle/>
                    <a:p>
                      <a:pPr algn="ctr"/>
                      <a:r>
                        <a:rPr lang="fr-FR" sz="1500" dirty="0"/>
                        <a:t>2,90 %</a:t>
                      </a:r>
                    </a:p>
                  </a:txBody>
                  <a:tcPr marL="100681" marR="100681" marT="50325" marB="50325">
                    <a:solidFill>
                      <a:schemeClr val="accent2">
                        <a:lumMod val="20000"/>
                        <a:lumOff val="80000"/>
                      </a:schemeClr>
                    </a:solidFill>
                  </a:tcPr>
                </a:tc>
                <a:tc>
                  <a:txBody>
                    <a:bodyPr/>
                    <a:lstStyle/>
                    <a:p>
                      <a:pPr algn="ctr"/>
                      <a:r>
                        <a:rPr lang="fr-FR" sz="1500" dirty="0"/>
                        <a:t>3,30 %</a:t>
                      </a:r>
                    </a:p>
                  </a:txBody>
                  <a:tcPr marL="100681" marR="100681" marT="50325" marB="50325">
                    <a:solidFill>
                      <a:schemeClr val="accent2">
                        <a:lumMod val="20000"/>
                        <a:lumOff val="80000"/>
                      </a:schemeClr>
                    </a:solidFill>
                  </a:tcPr>
                </a:tc>
                <a:tc>
                  <a:txBody>
                    <a:bodyPr/>
                    <a:lstStyle/>
                    <a:p>
                      <a:pPr algn="ctr"/>
                      <a:r>
                        <a:rPr lang="fr-FR" sz="1500" dirty="0"/>
                        <a:t>3,80 %</a:t>
                      </a:r>
                    </a:p>
                  </a:txBody>
                  <a:tcPr marL="100681" marR="100681" marT="50325" marB="50325">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2" name="ZoneTexte 11">
            <a:extLst>
              <a:ext uri="{FF2B5EF4-FFF2-40B4-BE49-F238E27FC236}">
                <a16:creationId xmlns:a16="http://schemas.microsoft.com/office/drawing/2014/main" id="{30C90DD4-E17C-CE7A-02ED-444F1D754BC3}"/>
              </a:ext>
            </a:extLst>
          </p:cNvPr>
          <p:cNvSpPr txBox="1"/>
          <p:nvPr/>
        </p:nvSpPr>
        <p:spPr>
          <a:xfrm>
            <a:off x="1772554" y="2289722"/>
            <a:ext cx="2016125" cy="1077912"/>
          </a:xfrm>
          <a:prstGeom prst="rect">
            <a:avLst/>
          </a:prstGeom>
          <a:solidFill>
            <a:schemeClr val="tx2">
              <a:lumMod val="20000"/>
              <a:lumOff val="80000"/>
            </a:schemeClr>
          </a:solidFill>
        </p:spPr>
        <p:txBody>
          <a:bodyPr>
            <a:spAutoFit/>
          </a:bodyPr>
          <a:lstStyle/>
          <a:p>
            <a:pPr>
              <a:defRPr/>
            </a:pPr>
            <a:r>
              <a:rPr lang="fr-FR" sz="1600" b="1" dirty="0">
                <a:latin typeface="+mj-lt"/>
              </a:rPr>
              <a:t>Valeur du Point </a:t>
            </a:r>
          </a:p>
          <a:p>
            <a:pPr>
              <a:defRPr/>
            </a:pPr>
            <a:r>
              <a:rPr lang="fr-FR" sz="1600" dirty="0">
                <a:latin typeface="+mj-lt"/>
              </a:rPr>
              <a:t>en €</a:t>
            </a:r>
            <a:br>
              <a:rPr lang="fr-FR" sz="1600" dirty="0">
                <a:latin typeface="+mj-lt"/>
              </a:rPr>
            </a:br>
            <a:r>
              <a:rPr lang="fr-FR" sz="1600" dirty="0">
                <a:latin typeface="+mj-lt"/>
              </a:rPr>
              <a:t>(Négociation Territoriale)</a:t>
            </a:r>
          </a:p>
        </p:txBody>
      </p:sp>
      <p:sp>
        <p:nvSpPr>
          <p:cNvPr id="13" name="Signe de multiplication 12">
            <a:extLst>
              <a:ext uri="{FF2B5EF4-FFF2-40B4-BE49-F238E27FC236}">
                <a16:creationId xmlns:a16="http://schemas.microsoft.com/office/drawing/2014/main" id="{348DC3D3-B6F1-75C7-6C23-E58B6C61A72B}"/>
              </a:ext>
            </a:extLst>
          </p:cNvPr>
          <p:cNvSpPr/>
          <p:nvPr/>
        </p:nvSpPr>
        <p:spPr>
          <a:xfrm>
            <a:off x="4040014" y="2635413"/>
            <a:ext cx="288925" cy="360362"/>
          </a:xfrm>
          <a:prstGeom prst="mathMultiply">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4" name="ZoneTexte 13">
            <a:extLst>
              <a:ext uri="{FF2B5EF4-FFF2-40B4-BE49-F238E27FC236}">
                <a16:creationId xmlns:a16="http://schemas.microsoft.com/office/drawing/2014/main" id="{B3383215-CC06-83C9-ACC5-468FFDDA6DB3}"/>
              </a:ext>
            </a:extLst>
          </p:cNvPr>
          <p:cNvSpPr txBox="1"/>
          <p:nvPr/>
        </p:nvSpPr>
        <p:spPr>
          <a:xfrm>
            <a:off x="4575077" y="2276638"/>
            <a:ext cx="1981200" cy="1077912"/>
          </a:xfrm>
          <a:prstGeom prst="rect">
            <a:avLst/>
          </a:prstGeom>
          <a:solidFill>
            <a:schemeClr val="tx2">
              <a:lumMod val="20000"/>
              <a:lumOff val="80000"/>
            </a:schemeClr>
          </a:solidFill>
        </p:spPr>
        <p:txBody>
          <a:bodyPr>
            <a:spAutoFit/>
          </a:bodyPr>
          <a:lstStyle/>
          <a:p>
            <a:pPr>
              <a:defRPr/>
            </a:pPr>
            <a:r>
              <a:rPr lang="fr-FR" sz="1600" b="1" dirty="0">
                <a:latin typeface="+mj-lt"/>
              </a:rPr>
              <a:t>Taux</a:t>
            </a:r>
            <a:r>
              <a:rPr lang="fr-FR" sz="1600" dirty="0">
                <a:latin typeface="+mj-lt"/>
              </a:rPr>
              <a:t> </a:t>
            </a:r>
          </a:p>
          <a:p>
            <a:pPr>
              <a:defRPr/>
            </a:pPr>
            <a:r>
              <a:rPr lang="fr-FR" sz="1600" dirty="0">
                <a:latin typeface="+mj-lt"/>
              </a:rPr>
              <a:t>défini selon la Classe d’emploi (en %) x 100 </a:t>
            </a:r>
          </a:p>
        </p:txBody>
      </p:sp>
      <p:sp>
        <p:nvSpPr>
          <p:cNvPr id="15" name="ZoneTexte 14">
            <a:extLst>
              <a:ext uri="{FF2B5EF4-FFF2-40B4-BE49-F238E27FC236}">
                <a16:creationId xmlns:a16="http://schemas.microsoft.com/office/drawing/2014/main" id="{3484D5A7-6192-C41D-2704-8AF3279D6562}"/>
              </a:ext>
            </a:extLst>
          </p:cNvPr>
          <p:cNvSpPr txBox="1"/>
          <p:nvPr/>
        </p:nvSpPr>
        <p:spPr>
          <a:xfrm>
            <a:off x="7282614" y="2270348"/>
            <a:ext cx="1873250" cy="1077218"/>
          </a:xfrm>
          <a:prstGeom prst="rect">
            <a:avLst/>
          </a:prstGeom>
          <a:solidFill>
            <a:schemeClr val="tx2">
              <a:lumMod val="20000"/>
              <a:lumOff val="80000"/>
            </a:schemeClr>
          </a:solidFill>
        </p:spPr>
        <p:txBody>
          <a:bodyPr>
            <a:spAutoFit/>
          </a:bodyPr>
          <a:lstStyle/>
          <a:p>
            <a:pPr>
              <a:defRPr/>
            </a:pPr>
            <a:r>
              <a:rPr lang="fr-FR" sz="1600" b="1" dirty="0">
                <a:latin typeface="+mj-lt"/>
              </a:rPr>
              <a:t>Ancienneté</a:t>
            </a:r>
          </a:p>
          <a:p>
            <a:pPr>
              <a:defRPr/>
            </a:pPr>
            <a:r>
              <a:rPr lang="fr-FR" sz="1600" dirty="0">
                <a:latin typeface="+mj-lt"/>
              </a:rPr>
              <a:t>en années  (Minimum 3 Maximum 15)</a:t>
            </a:r>
          </a:p>
        </p:txBody>
      </p:sp>
      <p:sp>
        <p:nvSpPr>
          <p:cNvPr id="16" name="ZoneTexte 7">
            <a:extLst>
              <a:ext uri="{FF2B5EF4-FFF2-40B4-BE49-F238E27FC236}">
                <a16:creationId xmlns:a16="http://schemas.microsoft.com/office/drawing/2014/main" id="{F244B481-EA9B-7B37-127D-A18586EDE069}"/>
              </a:ext>
            </a:extLst>
          </p:cNvPr>
          <p:cNvSpPr txBox="1">
            <a:spLocks noChangeArrowheads="1"/>
          </p:cNvSpPr>
          <p:nvPr/>
        </p:nvSpPr>
        <p:spPr bwMode="auto">
          <a:xfrm>
            <a:off x="9797144" y="2276638"/>
            <a:ext cx="1368425" cy="10779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endParaRPr lang="fr-FR" altLang="fr-FR" sz="1600" dirty="0"/>
          </a:p>
          <a:p>
            <a:r>
              <a:rPr lang="fr-FR" altLang="fr-FR" sz="1600" dirty="0">
                <a:latin typeface="+mj-lt"/>
              </a:rPr>
              <a:t>Prime d’Ancienneté</a:t>
            </a:r>
          </a:p>
          <a:p>
            <a:endParaRPr lang="fr-FR" altLang="fr-FR" sz="1600" dirty="0"/>
          </a:p>
        </p:txBody>
      </p:sp>
      <p:sp>
        <p:nvSpPr>
          <p:cNvPr id="17" name="Signe de multiplication 16">
            <a:extLst>
              <a:ext uri="{FF2B5EF4-FFF2-40B4-BE49-F238E27FC236}">
                <a16:creationId xmlns:a16="http://schemas.microsoft.com/office/drawing/2014/main" id="{80A013B2-A016-7D24-7A6D-6E064E59C941}"/>
              </a:ext>
            </a:extLst>
          </p:cNvPr>
          <p:cNvSpPr/>
          <p:nvPr/>
        </p:nvSpPr>
        <p:spPr>
          <a:xfrm>
            <a:off x="6742354" y="2635413"/>
            <a:ext cx="288925" cy="360362"/>
          </a:xfrm>
          <a:prstGeom prst="mathMultiply">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9" name="Flèche : bas 18">
            <a:extLst>
              <a:ext uri="{FF2B5EF4-FFF2-40B4-BE49-F238E27FC236}">
                <a16:creationId xmlns:a16="http://schemas.microsoft.com/office/drawing/2014/main" id="{B29C30DE-64F0-E7B4-1A67-5856ADF978FE}"/>
              </a:ext>
            </a:extLst>
          </p:cNvPr>
          <p:cNvSpPr/>
          <p:nvPr/>
        </p:nvSpPr>
        <p:spPr>
          <a:xfrm>
            <a:off x="5357200" y="3347566"/>
            <a:ext cx="416954" cy="444117"/>
          </a:xfrm>
          <a:prstGeom prst="downArrow">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18" name="Est égal à 17">
            <a:extLst>
              <a:ext uri="{FF2B5EF4-FFF2-40B4-BE49-F238E27FC236}">
                <a16:creationId xmlns:a16="http://schemas.microsoft.com/office/drawing/2014/main" id="{94BD107A-AF47-F20D-DA0C-5B3F248D2CF6}"/>
              </a:ext>
            </a:extLst>
          </p:cNvPr>
          <p:cNvSpPr/>
          <p:nvPr/>
        </p:nvSpPr>
        <p:spPr>
          <a:xfrm>
            <a:off x="9329909" y="2606773"/>
            <a:ext cx="215900" cy="287338"/>
          </a:xfrm>
          <a:prstGeom prst="mathEqual">
            <a:avLst>
              <a:gd name="adj1" fmla="val 23520"/>
              <a:gd name="adj2" fmla="val 23410"/>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sp>
        <p:nvSpPr>
          <p:cNvPr id="20" name="ZoneTexte 19">
            <a:extLst>
              <a:ext uri="{FF2B5EF4-FFF2-40B4-BE49-F238E27FC236}">
                <a16:creationId xmlns:a16="http://schemas.microsoft.com/office/drawing/2014/main" id="{CAC44958-1C35-BAAB-A70A-D7F2076E480C}"/>
              </a:ext>
            </a:extLst>
          </p:cNvPr>
          <p:cNvSpPr txBox="1"/>
          <p:nvPr/>
        </p:nvSpPr>
        <p:spPr>
          <a:xfrm>
            <a:off x="2627655" y="5593596"/>
            <a:ext cx="8647113" cy="830997"/>
          </a:xfrm>
          <a:prstGeom prst="rect">
            <a:avLst/>
          </a:prstGeom>
          <a:noFill/>
          <a:ln w="28575">
            <a:solidFill>
              <a:schemeClr val="accent6"/>
            </a:solidFill>
          </a:ln>
        </p:spPr>
        <p:txBody>
          <a:bodyPr wrap="square">
            <a:spAutoFit/>
          </a:bodyPr>
          <a:lstStyle/>
          <a:p>
            <a:pPr>
              <a:defRPr/>
            </a:pPr>
            <a:r>
              <a:rPr lang="fr-FR" sz="1200" b="1" u="sng" dirty="0">
                <a:solidFill>
                  <a:schemeClr val="accent6"/>
                </a:solidFill>
                <a:latin typeface="+mj-lt"/>
              </a:rPr>
              <a:t>Groupe Fermé</a:t>
            </a:r>
          </a:p>
          <a:p>
            <a:pPr marL="171450" indent="-171450">
              <a:buFont typeface="Arial" panose="020B0604020202020204" pitchFamily="34" charset="0"/>
              <a:buChar char="•"/>
              <a:defRPr/>
            </a:pPr>
            <a:r>
              <a:rPr lang="fr-FR" sz="1200" dirty="0">
                <a:solidFill>
                  <a:schemeClr val="accent6"/>
                </a:solidFill>
                <a:latin typeface="+mj-lt"/>
              </a:rPr>
              <a:t>Présents au 31 décembre 2023, </a:t>
            </a:r>
          </a:p>
          <a:p>
            <a:pPr marL="171450" indent="-171450">
              <a:buFont typeface="Arial" panose="020B0604020202020204" pitchFamily="34" charset="0"/>
              <a:buChar char="•"/>
              <a:defRPr/>
            </a:pPr>
            <a:r>
              <a:rPr lang="fr-FR" sz="1200" dirty="0">
                <a:solidFill>
                  <a:schemeClr val="accent6"/>
                </a:solidFill>
                <a:latin typeface="+mj-lt"/>
              </a:rPr>
              <a:t>Versement d’un </a:t>
            </a:r>
            <a:r>
              <a:rPr lang="fr-FR" sz="1200" b="1" dirty="0">
                <a:solidFill>
                  <a:schemeClr val="accent6"/>
                </a:solidFill>
                <a:latin typeface="+mj-lt"/>
              </a:rPr>
              <a:t>complément</a:t>
            </a:r>
            <a:r>
              <a:rPr lang="fr-FR" sz="1200" dirty="0">
                <a:solidFill>
                  <a:schemeClr val="accent6"/>
                </a:solidFill>
                <a:latin typeface="+mj-lt"/>
              </a:rPr>
              <a:t> </a:t>
            </a:r>
            <a:r>
              <a:rPr lang="fr-FR" sz="1200" b="1" dirty="0">
                <a:solidFill>
                  <a:schemeClr val="accent6"/>
                </a:solidFill>
                <a:latin typeface="+mj-lt"/>
              </a:rPr>
              <a:t>mensuel </a:t>
            </a:r>
            <a:r>
              <a:rPr lang="fr-FR" sz="1200" dirty="0">
                <a:solidFill>
                  <a:schemeClr val="accent6"/>
                </a:solidFill>
                <a:latin typeface="+mj-lt"/>
              </a:rPr>
              <a:t>(identifié comme tel sur le bulletin de salaire) tant que le salarié n’a pas été rattrapé par le montant de la nouvelle prime d’ancienneté </a:t>
            </a:r>
          </a:p>
        </p:txBody>
      </p:sp>
      <p:pic>
        <p:nvPicPr>
          <p:cNvPr id="22" name="Graphique 21" descr="Verrou contour">
            <a:extLst>
              <a:ext uri="{FF2B5EF4-FFF2-40B4-BE49-F238E27FC236}">
                <a16:creationId xmlns:a16="http://schemas.microsoft.com/office/drawing/2014/main" id="{1C086CCB-01CA-0789-22AA-79A38F5C70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0156" y="5486793"/>
            <a:ext cx="914400" cy="914400"/>
          </a:xfrm>
          <a:prstGeom prst="rect">
            <a:avLst/>
          </a:prstGeom>
        </p:spPr>
      </p:pic>
    </p:spTree>
    <p:extLst>
      <p:ext uri="{BB962C8B-B14F-4D97-AF65-F5344CB8AC3E}">
        <p14:creationId xmlns:p14="http://schemas.microsoft.com/office/powerpoint/2010/main" val="308483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9EB50-5237-FEC6-F336-FA7C7EB6F51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75F8FE-9F72-6DEA-A208-A337C14AD8BD}"/>
              </a:ext>
            </a:extLst>
          </p:cNvPr>
          <p:cNvSpPr>
            <a:spLocks noGrp="1"/>
          </p:cNvSpPr>
          <p:nvPr>
            <p:ph type="body" sz="quarter" idx="10"/>
          </p:nvPr>
        </p:nvSpPr>
        <p:spPr>
          <a:xfrm>
            <a:off x="782254" y="504549"/>
            <a:ext cx="10887232" cy="761966"/>
          </a:xfrm>
        </p:spPr>
        <p:txBody>
          <a:bodyPr/>
          <a:lstStyle/>
          <a:p>
            <a:r>
              <a:rPr lang="fr-FR" dirty="0"/>
              <a:t>Garanties aux salariés présents au 31/12/23</a:t>
            </a:r>
          </a:p>
          <a:p>
            <a:endParaRPr lang="fr-FR" dirty="0"/>
          </a:p>
        </p:txBody>
      </p:sp>
      <p:sp>
        <p:nvSpPr>
          <p:cNvPr id="3" name="Espace réservé du pied de page 2">
            <a:extLst>
              <a:ext uri="{FF2B5EF4-FFF2-40B4-BE49-F238E27FC236}">
                <a16:creationId xmlns:a16="http://schemas.microsoft.com/office/drawing/2014/main" id="{BE74DA3F-CC47-A746-D7D0-F4A51DCCED7B}"/>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BB08337B-0DDC-85BD-C04D-16D11981CDBE}"/>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A5CFC468-BC07-FC20-9D7F-C783DB97175C}"/>
              </a:ext>
            </a:extLst>
          </p:cNvPr>
          <p:cNvSpPr>
            <a:spLocks noGrp="1"/>
          </p:cNvSpPr>
          <p:nvPr>
            <p:ph type="sldNum" sz="quarter" idx="14"/>
          </p:nvPr>
        </p:nvSpPr>
        <p:spPr/>
        <p:txBody>
          <a:bodyPr/>
          <a:lstStyle/>
          <a:p>
            <a:fld id="{4C7E21DC-CC56-46B7-BFF7-48361C3AE33C}" type="slidenum">
              <a:rPr lang="fr-FR" smtClean="0"/>
              <a:pPr/>
              <a:t>8</a:t>
            </a:fld>
            <a:endParaRPr lang="fr-FR"/>
          </a:p>
        </p:txBody>
      </p:sp>
      <p:sp>
        <p:nvSpPr>
          <p:cNvPr id="7" name="ZoneTexte 1">
            <a:extLst>
              <a:ext uri="{FF2B5EF4-FFF2-40B4-BE49-F238E27FC236}">
                <a16:creationId xmlns:a16="http://schemas.microsoft.com/office/drawing/2014/main" id="{2B38ED19-CD48-65DB-DBB1-73E5E8D657D4}"/>
              </a:ext>
            </a:extLst>
          </p:cNvPr>
          <p:cNvSpPr txBox="1">
            <a:spLocks noChangeArrowheads="1"/>
          </p:cNvSpPr>
          <p:nvPr/>
        </p:nvSpPr>
        <p:spPr bwMode="auto">
          <a:xfrm>
            <a:off x="782254" y="2271617"/>
            <a:ext cx="10555356" cy="10156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200" b="1" i="1" dirty="0">
                <a:solidFill>
                  <a:schemeClr val="tx2"/>
                </a:solidFill>
                <a:latin typeface="+mj-lt"/>
              </a:rPr>
              <a:t>Article 69</a:t>
            </a:r>
          </a:p>
          <a:p>
            <a:r>
              <a:rPr lang="fr-FR" altLang="fr-FR" sz="1200" i="1" dirty="0">
                <a:solidFill>
                  <a:schemeClr val="tx2"/>
                </a:solidFill>
                <a:latin typeface="+mj-lt"/>
              </a:rPr>
              <a:t>L'attribution du classement résultant de la première application de la présente convention dans l'entreprise ne peut avoir pour effet de réduire la rémunération annuelle totale brute du salarié soumise à cotisations sociales en application de l'article L. 242-1 du Code de la sécurité sociale.</a:t>
            </a:r>
          </a:p>
          <a:p>
            <a:r>
              <a:rPr lang="fr-FR" altLang="fr-FR" sz="1200" i="1" dirty="0">
                <a:solidFill>
                  <a:schemeClr val="tx2"/>
                </a:solidFill>
                <a:latin typeface="+mj-lt"/>
              </a:rPr>
              <a:t>Concernant les rémunérations variables versées par l'employeur au titre de la réalisation d'objectifs, quelles que soient leurs dénominations, seuls leur principe, leur structure et leurs modalités de calcul sont garantis. Les rémunérations variables n'évoluent donc qu'en raison de la réalisation des objectifs.</a:t>
            </a:r>
          </a:p>
        </p:txBody>
      </p:sp>
      <p:sp>
        <p:nvSpPr>
          <p:cNvPr id="6" name="ZoneTexte 1">
            <a:extLst>
              <a:ext uri="{FF2B5EF4-FFF2-40B4-BE49-F238E27FC236}">
                <a16:creationId xmlns:a16="http://schemas.microsoft.com/office/drawing/2014/main" id="{83A39EBC-3B19-FE12-3C28-0212A60CC7E9}"/>
              </a:ext>
            </a:extLst>
          </p:cNvPr>
          <p:cNvSpPr txBox="1">
            <a:spLocks noChangeArrowheads="1"/>
          </p:cNvSpPr>
          <p:nvPr/>
        </p:nvSpPr>
        <p:spPr bwMode="auto">
          <a:xfrm>
            <a:off x="782254" y="4677742"/>
            <a:ext cx="10555356" cy="138499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200" b="1" i="1" dirty="0">
                <a:solidFill>
                  <a:schemeClr val="tx2"/>
                </a:solidFill>
                <a:latin typeface="+mj-lt"/>
              </a:rPr>
              <a:t>Article 159</a:t>
            </a:r>
          </a:p>
          <a:p>
            <a:r>
              <a:rPr lang="fr-FR" altLang="fr-FR" sz="1200" i="1" dirty="0">
                <a:solidFill>
                  <a:schemeClr val="tx2"/>
                </a:solidFill>
                <a:latin typeface="+mj-lt"/>
              </a:rPr>
              <a:t>Le montant de la garantie conventionnelle individuelle de rémunération ne peut être inférieur à la rémunération que le salarié a perçue au titre de l'année civile 2023, en application de :</a:t>
            </a:r>
          </a:p>
          <a:p>
            <a:r>
              <a:rPr lang="fr-FR" altLang="fr-FR" sz="1200" i="1" dirty="0">
                <a:solidFill>
                  <a:schemeClr val="tx2"/>
                </a:solidFill>
                <a:latin typeface="+mj-lt"/>
              </a:rPr>
              <a:t>- la convention collective nationale des ingénieurs et cadres de la métallurgie du 13 mars 1972 et des accords collectifs nationaux abrogés ;</a:t>
            </a:r>
          </a:p>
          <a:p>
            <a:r>
              <a:rPr lang="fr-FR" altLang="fr-FR" sz="1200" i="1" dirty="0">
                <a:solidFill>
                  <a:schemeClr val="tx2"/>
                </a:solidFill>
                <a:latin typeface="+mj-lt"/>
              </a:rPr>
              <a:t>- la convention collective nationale de la Sidérurgie du 20 novembre 2001 et des accords collectifs de la Sidérurgie révisés ou dénoncés ;</a:t>
            </a:r>
          </a:p>
          <a:p>
            <a:r>
              <a:rPr lang="fr-FR" altLang="fr-FR" sz="1200" i="1" dirty="0">
                <a:solidFill>
                  <a:schemeClr val="tx2"/>
                </a:solidFill>
                <a:latin typeface="+mj-lt"/>
              </a:rPr>
              <a:t>- la convention collective territoriale et des accords collectifs territoriaux révisés ou dénoncés ;</a:t>
            </a:r>
          </a:p>
          <a:p>
            <a:r>
              <a:rPr lang="fr-FR" altLang="fr-FR" sz="1200" i="1" dirty="0">
                <a:solidFill>
                  <a:schemeClr val="tx2"/>
                </a:solidFill>
                <a:latin typeface="+mj-lt"/>
              </a:rPr>
              <a:t>- son contrat de travail.</a:t>
            </a:r>
          </a:p>
        </p:txBody>
      </p:sp>
      <p:sp>
        <p:nvSpPr>
          <p:cNvPr id="10" name="Espace réservé du texte 1">
            <a:extLst>
              <a:ext uri="{FF2B5EF4-FFF2-40B4-BE49-F238E27FC236}">
                <a16:creationId xmlns:a16="http://schemas.microsoft.com/office/drawing/2014/main" id="{75A92CF6-B20B-738D-FBA0-F9AA165DBB54}"/>
              </a:ext>
            </a:extLst>
          </p:cNvPr>
          <p:cNvSpPr txBox="1">
            <a:spLocks/>
          </p:cNvSpPr>
          <p:nvPr/>
        </p:nvSpPr>
        <p:spPr>
          <a:xfrm>
            <a:off x="1524000" y="3834746"/>
            <a:ext cx="10887232" cy="761966"/>
          </a:xfrm>
          <a:prstGeom prst="rect">
            <a:avLst/>
          </a:prstGeom>
        </p:spPr>
        <p:txBody>
          <a:bodyPr wrap="square" lIns="0" tIns="0" rIns="0" bIns="0" numCol="1"/>
          <a:lstStyle>
            <a:lvl1pPr marL="0" indent="0" algn="l" defTabSz="914400" rtl="0" eaLnBrk="1" latinLnBrk="0" hangingPunct="1">
              <a:lnSpc>
                <a:spcPts val="5500"/>
              </a:lnSpc>
              <a:spcBef>
                <a:spcPts val="0"/>
              </a:spcBef>
              <a:spcAft>
                <a:spcPts val="0"/>
              </a:spcAft>
              <a:buFontTx/>
              <a:buNone/>
              <a:defRPr sz="36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defTabSz="914400" rtl="0" eaLnBrk="1" latinLnBrk="0" hangingPunct="1">
              <a:lnSpc>
                <a:spcPts val="2800"/>
              </a:lnSpc>
              <a:spcBef>
                <a:spcPts val="0"/>
              </a:spcBef>
              <a:spcAft>
                <a:spcPts val="1100"/>
              </a:spcAft>
              <a:buFontTx/>
              <a:buNone/>
              <a:defRPr sz="2400" b="1" kern="120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ts val="1800"/>
              </a:lnSpc>
              <a:spcBef>
                <a:spcPts val="0"/>
              </a:spcBef>
              <a:buFontTx/>
              <a:buNone/>
              <a:defRPr sz="1500" b="0" kern="1200">
                <a:solidFill>
                  <a:schemeClr val="tx1"/>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solidFill>
                  <a:schemeClr val="accent2"/>
                </a:solidFill>
              </a:rPr>
              <a:t>Garantie Individuelle de Rémunération (157+)</a:t>
            </a:r>
          </a:p>
        </p:txBody>
      </p:sp>
      <p:sp>
        <p:nvSpPr>
          <p:cNvPr id="12" name="Espace réservé du texte 1">
            <a:extLst>
              <a:ext uri="{FF2B5EF4-FFF2-40B4-BE49-F238E27FC236}">
                <a16:creationId xmlns:a16="http://schemas.microsoft.com/office/drawing/2014/main" id="{4176FB39-6C01-826A-E1CE-ABA560C69523}"/>
              </a:ext>
            </a:extLst>
          </p:cNvPr>
          <p:cNvSpPr txBox="1">
            <a:spLocks/>
          </p:cNvSpPr>
          <p:nvPr/>
        </p:nvSpPr>
        <p:spPr>
          <a:xfrm>
            <a:off x="1524000" y="1484818"/>
            <a:ext cx="9813610" cy="761966"/>
          </a:xfrm>
          <a:prstGeom prst="rect">
            <a:avLst/>
          </a:prstGeom>
        </p:spPr>
        <p:txBody>
          <a:bodyPr wrap="square" lIns="0" tIns="0" rIns="0" bIns="0" numCol="1"/>
          <a:lstStyle>
            <a:lvl1pPr marL="0" indent="0" algn="l" defTabSz="914400" rtl="0" eaLnBrk="1" latinLnBrk="0" hangingPunct="1">
              <a:lnSpc>
                <a:spcPts val="5500"/>
              </a:lnSpc>
              <a:spcBef>
                <a:spcPts val="0"/>
              </a:spcBef>
              <a:spcAft>
                <a:spcPts val="0"/>
              </a:spcAft>
              <a:buFontTx/>
              <a:buNone/>
              <a:defRPr sz="36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defTabSz="914400" rtl="0" eaLnBrk="1" latinLnBrk="0" hangingPunct="1">
              <a:lnSpc>
                <a:spcPts val="2800"/>
              </a:lnSpc>
              <a:spcBef>
                <a:spcPts val="0"/>
              </a:spcBef>
              <a:spcAft>
                <a:spcPts val="1100"/>
              </a:spcAft>
              <a:buFontTx/>
              <a:buNone/>
              <a:defRPr sz="2400" b="1" kern="120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ts val="1800"/>
              </a:lnSpc>
              <a:spcBef>
                <a:spcPts val="0"/>
              </a:spcBef>
              <a:buFontTx/>
              <a:buNone/>
              <a:defRPr sz="1500" b="0" kern="1200">
                <a:solidFill>
                  <a:schemeClr val="tx1"/>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solidFill>
                  <a:schemeClr val="accent2"/>
                </a:solidFill>
              </a:rPr>
              <a:t>Garantie en Matière de Salaire (69) </a:t>
            </a:r>
          </a:p>
        </p:txBody>
      </p:sp>
      <p:pic>
        <p:nvPicPr>
          <p:cNvPr id="14" name="Graphique 13" descr="Verrou contour">
            <a:extLst>
              <a:ext uri="{FF2B5EF4-FFF2-40B4-BE49-F238E27FC236}">
                <a16:creationId xmlns:a16="http://schemas.microsoft.com/office/drawing/2014/main" id="{273FBF59-CE0F-9094-EB7E-19071BAFBA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1266515"/>
            <a:ext cx="914400" cy="914400"/>
          </a:xfrm>
          <a:prstGeom prst="rect">
            <a:avLst/>
          </a:prstGeom>
        </p:spPr>
      </p:pic>
      <p:pic>
        <p:nvPicPr>
          <p:cNvPr id="15" name="Graphique 14" descr="Verrou contour">
            <a:extLst>
              <a:ext uri="{FF2B5EF4-FFF2-40B4-BE49-F238E27FC236}">
                <a16:creationId xmlns:a16="http://schemas.microsoft.com/office/drawing/2014/main" id="{54676A2C-7E85-A56D-F467-A18C62E7AC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3643573"/>
            <a:ext cx="914400" cy="914400"/>
          </a:xfrm>
          <a:prstGeom prst="rect">
            <a:avLst/>
          </a:prstGeom>
        </p:spPr>
      </p:pic>
      <p:sp>
        <p:nvSpPr>
          <p:cNvPr id="16" name="ZoneTexte 1">
            <a:extLst>
              <a:ext uri="{FF2B5EF4-FFF2-40B4-BE49-F238E27FC236}">
                <a16:creationId xmlns:a16="http://schemas.microsoft.com/office/drawing/2014/main" id="{D4CF6140-54BF-09F1-2C6B-1CF6D5A12558}"/>
              </a:ext>
            </a:extLst>
          </p:cNvPr>
          <p:cNvSpPr txBox="1">
            <a:spLocks noChangeArrowheads="1"/>
          </p:cNvSpPr>
          <p:nvPr/>
        </p:nvSpPr>
        <p:spPr bwMode="auto">
          <a:xfrm>
            <a:off x="1636644" y="3386177"/>
            <a:ext cx="10366670" cy="584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dirty="0">
                <a:solidFill>
                  <a:schemeClr val="accent2"/>
                </a:solidFill>
                <a:latin typeface="+mj-lt"/>
              </a:rPr>
              <a:t> Utile notamment pour le salarié qui passe de non-cadre à cadre et perd sa prime d’ancienneté </a:t>
            </a:r>
          </a:p>
          <a:p>
            <a:endParaRPr lang="fr-FR" altLang="fr-FR" sz="1600" dirty="0">
              <a:solidFill>
                <a:schemeClr val="accent2"/>
              </a:solidFill>
              <a:latin typeface="+mj-lt"/>
            </a:endParaRPr>
          </a:p>
        </p:txBody>
      </p:sp>
      <p:sp>
        <p:nvSpPr>
          <p:cNvPr id="18" name="ZoneTexte 1">
            <a:extLst>
              <a:ext uri="{FF2B5EF4-FFF2-40B4-BE49-F238E27FC236}">
                <a16:creationId xmlns:a16="http://schemas.microsoft.com/office/drawing/2014/main" id="{CA3CFFA2-35E6-E919-5BBE-3025E6C58C55}"/>
              </a:ext>
            </a:extLst>
          </p:cNvPr>
          <p:cNvSpPr txBox="1">
            <a:spLocks noChangeArrowheads="1"/>
          </p:cNvSpPr>
          <p:nvPr/>
        </p:nvSpPr>
        <p:spPr bwMode="auto">
          <a:xfrm>
            <a:off x="1636644" y="6182506"/>
            <a:ext cx="10555356" cy="584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dirty="0">
                <a:solidFill>
                  <a:schemeClr val="accent2"/>
                </a:solidFill>
                <a:latin typeface="+mj-lt"/>
              </a:rPr>
              <a:t> Utile notamment pour le salarié qui était maintenu au minima de l’ancienne convention </a:t>
            </a:r>
          </a:p>
          <a:p>
            <a:endParaRPr lang="fr-FR" altLang="fr-FR" sz="1600" dirty="0">
              <a:solidFill>
                <a:schemeClr val="accent2"/>
              </a:solidFill>
              <a:latin typeface="+mj-lt"/>
            </a:endParaRPr>
          </a:p>
        </p:txBody>
      </p:sp>
      <p:sp>
        <p:nvSpPr>
          <p:cNvPr id="20" name="Flèche : virage 19">
            <a:extLst>
              <a:ext uri="{FF2B5EF4-FFF2-40B4-BE49-F238E27FC236}">
                <a16:creationId xmlns:a16="http://schemas.microsoft.com/office/drawing/2014/main" id="{2C325647-AB15-8507-9F03-A1A3233C815B}"/>
              </a:ext>
            </a:extLst>
          </p:cNvPr>
          <p:cNvSpPr/>
          <p:nvPr/>
        </p:nvSpPr>
        <p:spPr>
          <a:xfrm rot="10800000" flipH="1">
            <a:off x="1106873" y="6070217"/>
            <a:ext cx="504530" cy="317554"/>
          </a:xfrm>
          <a:prstGeom prst="ben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 virage 20">
            <a:extLst>
              <a:ext uri="{FF2B5EF4-FFF2-40B4-BE49-F238E27FC236}">
                <a16:creationId xmlns:a16="http://schemas.microsoft.com/office/drawing/2014/main" id="{462FDA44-5A6D-CC41-A7E3-53CE855F59C9}"/>
              </a:ext>
            </a:extLst>
          </p:cNvPr>
          <p:cNvSpPr/>
          <p:nvPr/>
        </p:nvSpPr>
        <p:spPr>
          <a:xfrm rot="10800000" flipH="1">
            <a:off x="1066800" y="3285504"/>
            <a:ext cx="504530" cy="317554"/>
          </a:xfrm>
          <a:prstGeom prst="ben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53409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17AD5-0B6D-9161-9691-05369AB83056}"/>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7C149D3-3D58-0D37-70E8-D97633E326FB}"/>
              </a:ext>
            </a:extLst>
          </p:cNvPr>
          <p:cNvSpPr>
            <a:spLocks noGrp="1"/>
          </p:cNvSpPr>
          <p:nvPr>
            <p:ph type="body" sz="quarter" idx="10"/>
          </p:nvPr>
        </p:nvSpPr>
        <p:spPr>
          <a:xfrm>
            <a:off x="782254" y="504549"/>
            <a:ext cx="11409746" cy="761966"/>
          </a:xfrm>
        </p:spPr>
        <p:txBody>
          <a:bodyPr/>
          <a:lstStyle/>
          <a:p>
            <a:r>
              <a:rPr lang="fr-FR" dirty="0"/>
              <a:t>Cadres « déclassés » </a:t>
            </a:r>
          </a:p>
          <a:p>
            <a:endParaRPr lang="fr-FR" dirty="0"/>
          </a:p>
        </p:txBody>
      </p:sp>
      <p:sp>
        <p:nvSpPr>
          <p:cNvPr id="3" name="Espace réservé du pied de page 2">
            <a:extLst>
              <a:ext uri="{FF2B5EF4-FFF2-40B4-BE49-F238E27FC236}">
                <a16:creationId xmlns:a16="http://schemas.microsoft.com/office/drawing/2014/main" id="{743BB0D2-65C3-BEDE-D2E0-7BD6779BD3A7}"/>
              </a:ext>
            </a:extLst>
          </p:cNvPr>
          <p:cNvSpPr>
            <a:spLocks noGrp="1"/>
          </p:cNvSpPr>
          <p:nvPr>
            <p:ph type="ftr" sz="quarter" idx="13"/>
          </p:nvPr>
        </p:nvSpPr>
        <p:spPr/>
        <p:txBody>
          <a:bodyPr/>
          <a:lstStyle/>
          <a:p>
            <a:r>
              <a:rPr lang="fr-FR" dirty="0"/>
              <a:t>Nouvelle Convention Collective Métallurgie</a:t>
            </a:r>
          </a:p>
        </p:txBody>
      </p:sp>
      <p:sp>
        <p:nvSpPr>
          <p:cNvPr id="4" name="Espace réservé de la date 3">
            <a:extLst>
              <a:ext uri="{FF2B5EF4-FFF2-40B4-BE49-F238E27FC236}">
                <a16:creationId xmlns:a16="http://schemas.microsoft.com/office/drawing/2014/main" id="{64FA2839-1C8A-3F36-C123-013D53A41E28}"/>
              </a:ext>
            </a:extLst>
          </p:cNvPr>
          <p:cNvSpPr>
            <a:spLocks noGrp="1"/>
          </p:cNvSpPr>
          <p:nvPr>
            <p:ph type="dt" sz="half" idx="12"/>
          </p:nvPr>
        </p:nvSpPr>
        <p:spPr/>
        <p:txBody>
          <a:bodyPr/>
          <a:lstStyle/>
          <a:p>
            <a:fld id="{C3BD774E-443C-43E9-A470-E075F2452881}" type="datetime1">
              <a:rPr lang="fr-FR" smtClean="0"/>
              <a:pPr/>
              <a:t>23/06/2024</a:t>
            </a:fld>
            <a:endParaRPr lang="fr-FR" dirty="0"/>
          </a:p>
        </p:txBody>
      </p:sp>
      <p:sp>
        <p:nvSpPr>
          <p:cNvPr id="5" name="Espace réservé du numéro de diapositive 4">
            <a:extLst>
              <a:ext uri="{FF2B5EF4-FFF2-40B4-BE49-F238E27FC236}">
                <a16:creationId xmlns:a16="http://schemas.microsoft.com/office/drawing/2014/main" id="{3A9DE224-8346-F882-1186-BF8FB047F844}"/>
              </a:ext>
            </a:extLst>
          </p:cNvPr>
          <p:cNvSpPr>
            <a:spLocks noGrp="1"/>
          </p:cNvSpPr>
          <p:nvPr>
            <p:ph type="sldNum" sz="quarter" idx="14"/>
          </p:nvPr>
        </p:nvSpPr>
        <p:spPr/>
        <p:txBody>
          <a:bodyPr/>
          <a:lstStyle/>
          <a:p>
            <a:fld id="{4C7E21DC-CC56-46B7-BFF7-48361C3AE33C}" type="slidenum">
              <a:rPr lang="fr-FR" smtClean="0"/>
              <a:pPr/>
              <a:t>9</a:t>
            </a:fld>
            <a:endParaRPr lang="fr-FR"/>
          </a:p>
        </p:txBody>
      </p:sp>
      <p:sp>
        <p:nvSpPr>
          <p:cNvPr id="7" name="ZoneTexte 1">
            <a:extLst>
              <a:ext uri="{FF2B5EF4-FFF2-40B4-BE49-F238E27FC236}">
                <a16:creationId xmlns:a16="http://schemas.microsoft.com/office/drawing/2014/main" id="{EC5C53B3-3696-E1BB-3EA3-638B7794F8D9}"/>
              </a:ext>
            </a:extLst>
          </p:cNvPr>
          <p:cNvSpPr txBox="1">
            <a:spLocks noChangeArrowheads="1"/>
          </p:cNvSpPr>
          <p:nvPr/>
        </p:nvSpPr>
        <p:spPr bwMode="auto">
          <a:xfrm>
            <a:off x="782254" y="2326194"/>
            <a:ext cx="10555356" cy="30469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200" i="1" dirty="0">
                <a:solidFill>
                  <a:schemeClr val="tx2"/>
                </a:solidFill>
                <a:latin typeface="+mj-lt"/>
              </a:rPr>
              <a:t>Les salariés dont l'emploi relève, à la date d'entrée en vigueur de la présente convention, des dispositions de la convention collective nationale des ingénieurs et cadres de la métallurgie du 13 mars 1972 - soit en application des dispositions de cette dernière, soit en application de l'article 2 de l'accord national du 29 janvier 2000 portant révision provisoire des classifications dans la métallurgie - mais ne remplit pas la condition visée à l'Article 62.2 de la présente convention, </a:t>
            </a:r>
            <a:r>
              <a:rPr lang="fr-FR" altLang="fr-FR" sz="1200" b="1" i="1" dirty="0">
                <a:solidFill>
                  <a:schemeClr val="tx2"/>
                </a:solidFill>
                <a:latin typeface="+mj-lt"/>
              </a:rPr>
              <a:t>bénéficient, aussi longtemps qu'ils tiennent ledit emploi au sein de l'entreprise qui les emploie à cette date, des dispositions conventionnelles suivantes :</a:t>
            </a:r>
          </a:p>
          <a:p>
            <a:r>
              <a:rPr lang="fr-FR" altLang="fr-FR" sz="1200" i="1" dirty="0">
                <a:solidFill>
                  <a:schemeClr val="tx2"/>
                </a:solidFill>
                <a:latin typeface="+mj-lt"/>
              </a:rPr>
              <a:t>-  l'Article 73 relatif à la prise en compte des périodes de suspension du contrat de travail pour la détermination de l'ancienneté en application du chapitre relatif à la rupture du contrat de travail ;</a:t>
            </a:r>
          </a:p>
          <a:p>
            <a:r>
              <a:rPr lang="fr-FR" altLang="fr-FR" sz="1200" i="1" dirty="0">
                <a:solidFill>
                  <a:schemeClr val="tx2"/>
                </a:solidFill>
                <a:latin typeface="+mj-lt"/>
              </a:rPr>
              <a:t>-  l'Article 74.2.1 relatif à la durée du préavis de démission ;</a:t>
            </a:r>
          </a:p>
          <a:p>
            <a:r>
              <a:rPr lang="fr-FR" altLang="fr-FR" sz="1200" i="1" dirty="0">
                <a:solidFill>
                  <a:schemeClr val="tx2"/>
                </a:solidFill>
                <a:latin typeface="+mj-lt"/>
              </a:rPr>
              <a:t>-  l'Article 75.2.1 relatif à la durée du préavis de licenciement ;</a:t>
            </a:r>
          </a:p>
          <a:p>
            <a:r>
              <a:rPr lang="fr-FR" altLang="fr-FR" sz="1200" i="1" dirty="0">
                <a:solidFill>
                  <a:schemeClr val="tx2"/>
                </a:solidFill>
                <a:latin typeface="+mj-lt"/>
              </a:rPr>
              <a:t>-  l'Article 75.3 relatif aux modalités de calcul de l'indemnité conventionnelle de licenciement ; le salarié, qui relève du champ d'application du présent article, bénéficiera, selon la formule la plus avantageuse pour lui, de l'indemnité légale de licenciement visée à l'article L. 1234-9 du Code du travail, de l'indemnité visée à l'Article 75.3.1.1 ou de celle visée à l'Article 75.3.1.2 ;</a:t>
            </a:r>
          </a:p>
          <a:p>
            <a:r>
              <a:rPr lang="fr-FR" altLang="fr-FR" sz="1200" i="1" dirty="0">
                <a:solidFill>
                  <a:schemeClr val="tx2"/>
                </a:solidFill>
                <a:latin typeface="+mj-lt"/>
              </a:rPr>
              <a:t>-  l'Article 84 relatif à l'incidence de la maladie sur le droit à congés payés ;</a:t>
            </a:r>
          </a:p>
          <a:p>
            <a:r>
              <a:rPr lang="fr-FR" altLang="fr-FR" sz="1200" i="1" dirty="0">
                <a:solidFill>
                  <a:schemeClr val="tx2"/>
                </a:solidFill>
                <a:latin typeface="+mj-lt"/>
              </a:rPr>
              <a:t>-  l'Article 91.1 relatif à l'indemnisation complémentaire des absences pour maladie ou accident ;</a:t>
            </a:r>
          </a:p>
          <a:p>
            <a:r>
              <a:rPr lang="fr-FR" altLang="fr-FR" sz="1200" i="1" dirty="0">
                <a:solidFill>
                  <a:schemeClr val="tx2"/>
                </a:solidFill>
                <a:latin typeface="+mj-lt"/>
              </a:rPr>
              <a:t>-  le titre XII de la présente convention relatif aux dispositions nationales relatives aux conditions d'exercice des missions des salariés occupant des emplois relevant d'un certain degré de responsabilité.</a:t>
            </a:r>
          </a:p>
        </p:txBody>
      </p:sp>
      <p:sp>
        <p:nvSpPr>
          <p:cNvPr id="12" name="Espace réservé du texte 1">
            <a:extLst>
              <a:ext uri="{FF2B5EF4-FFF2-40B4-BE49-F238E27FC236}">
                <a16:creationId xmlns:a16="http://schemas.microsoft.com/office/drawing/2014/main" id="{9FEAA918-5816-ED7B-A3A5-90150B68C9BD}"/>
              </a:ext>
            </a:extLst>
          </p:cNvPr>
          <p:cNvSpPr txBox="1">
            <a:spLocks/>
          </p:cNvSpPr>
          <p:nvPr/>
        </p:nvSpPr>
        <p:spPr>
          <a:xfrm>
            <a:off x="1524000" y="1484818"/>
            <a:ext cx="9813610" cy="761966"/>
          </a:xfrm>
          <a:prstGeom prst="rect">
            <a:avLst/>
          </a:prstGeom>
        </p:spPr>
        <p:txBody>
          <a:bodyPr wrap="square" lIns="0" tIns="0" rIns="0" bIns="0" numCol="1"/>
          <a:lstStyle>
            <a:lvl1pPr marL="0" indent="0" algn="l" defTabSz="914400" rtl="0" eaLnBrk="1" latinLnBrk="0" hangingPunct="1">
              <a:lnSpc>
                <a:spcPts val="5500"/>
              </a:lnSpc>
              <a:spcBef>
                <a:spcPts val="0"/>
              </a:spcBef>
              <a:spcAft>
                <a:spcPts val="0"/>
              </a:spcAft>
              <a:buFontTx/>
              <a:buNone/>
              <a:defRPr sz="36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defTabSz="914400" rtl="0" eaLnBrk="1" latinLnBrk="0" hangingPunct="1">
              <a:lnSpc>
                <a:spcPts val="2800"/>
              </a:lnSpc>
              <a:spcBef>
                <a:spcPts val="0"/>
              </a:spcBef>
              <a:spcAft>
                <a:spcPts val="1100"/>
              </a:spcAft>
              <a:buFontTx/>
              <a:buNone/>
              <a:defRPr sz="2400" b="1" kern="120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ts val="1800"/>
              </a:lnSpc>
              <a:spcBef>
                <a:spcPts val="0"/>
              </a:spcBef>
              <a:buFontTx/>
              <a:buNone/>
              <a:defRPr sz="1500" b="0" kern="1200">
                <a:solidFill>
                  <a:schemeClr val="tx1"/>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ts val="1800"/>
              </a:lnSpc>
              <a:spcBef>
                <a:spcPts val="0"/>
              </a:spcBef>
              <a:buFontTx/>
              <a:buNone/>
              <a:defRPr sz="1500" b="0" kern="1200">
                <a:solidFill>
                  <a:schemeClr val="tx2"/>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solidFill>
                  <a:schemeClr val="accent2"/>
                </a:solidFill>
              </a:rPr>
              <a:t>Maintien des dispositions (68)</a:t>
            </a:r>
          </a:p>
        </p:txBody>
      </p:sp>
      <p:pic>
        <p:nvPicPr>
          <p:cNvPr id="14" name="Graphique 13" descr="Verrou contour">
            <a:extLst>
              <a:ext uri="{FF2B5EF4-FFF2-40B4-BE49-F238E27FC236}">
                <a16:creationId xmlns:a16="http://schemas.microsoft.com/office/drawing/2014/main" id="{F84820FC-FCBA-255B-9823-E8709FD1C2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1266515"/>
            <a:ext cx="914400" cy="914400"/>
          </a:xfrm>
          <a:prstGeom prst="rect">
            <a:avLst/>
          </a:prstGeom>
        </p:spPr>
      </p:pic>
      <p:sp>
        <p:nvSpPr>
          <p:cNvPr id="11" name="ZoneTexte 1">
            <a:extLst>
              <a:ext uri="{FF2B5EF4-FFF2-40B4-BE49-F238E27FC236}">
                <a16:creationId xmlns:a16="http://schemas.microsoft.com/office/drawing/2014/main" id="{FF6A03C2-332C-BD04-CD12-396DBEDB9E08}"/>
              </a:ext>
            </a:extLst>
          </p:cNvPr>
          <p:cNvSpPr txBox="1">
            <a:spLocks noChangeArrowheads="1"/>
          </p:cNvSpPr>
          <p:nvPr/>
        </p:nvSpPr>
        <p:spPr bwMode="auto">
          <a:xfrm>
            <a:off x="2815772" y="5465724"/>
            <a:ext cx="9991570" cy="107721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S Gothic" panose="020B0609070205080204" pitchFamily="49" charset="-128"/>
              </a:defRPr>
            </a:lvl1pPr>
            <a:lvl2pPr marL="742950" indent="-285750">
              <a:defRPr>
                <a:solidFill>
                  <a:schemeClr val="tx1"/>
                </a:solidFill>
                <a:latin typeface="Arial" panose="020B0604020202020204" pitchFamily="34" charset="0"/>
                <a:ea typeface="MS Gothic" panose="020B0609070205080204" pitchFamily="49" charset="-128"/>
              </a:defRPr>
            </a:lvl2pPr>
            <a:lvl3pPr marL="1143000" indent="-228600">
              <a:defRPr>
                <a:solidFill>
                  <a:schemeClr val="tx1"/>
                </a:solidFill>
                <a:latin typeface="Arial" panose="020B0604020202020204" pitchFamily="34" charset="0"/>
                <a:ea typeface="MS Gothic" panose="020B0609070205080204" pitchFamily="49" charset="-128"/>
              </a:defRPr>
            </a:lvl3pPr>
            <a:lvl4pPr marL="1600200" indent="-228600">
              <a:defRPr>
                <a:solidFill>
                  <a:schemeClr val="tx1"/>
                </a:solidFill>
                <a:latin typeface="Arial" panose="020B0604020202020204" pitchFamily="34" charset="0"/>
                <a:ea typeface="MS Gothic" panose="020B0609070205080204" pitchFamily="49" charset="-128"/>
              </a:defRPr>
            </a:lvl4pPr>
            <a:lvl5pPr marL="2057400" indent="-228600">
              <a:defRPr>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Gothic" panose="020B0609070205080204" pitchFamily="49" charset="-128"/>
              </a:defRPr>
            </a:lvl9pPr>
          </a:lstStyle>
          <a:p>
            <a:r>
              <a:rPr lang="fr-FR" altLang="fr-FR" sz="1600" dirty="0">
                <a:solidFill>
                  <a:schemeClr val="accent2"/>
                </a:solidFill>
                <a:latin typeface="+mj-lt"/>
              </a:rPr>
              <a:t>Maintien notamment : </a:t>
            </a:r>
          </a:p>
          <a:p>
            <a:r>
              <a:rPr lang="fr-FR" altLang="fr-FR" sz="1600" dirty="0">
                <a:solidFill>
                  <a:schemeClr val="accent2"/>
                </a:solidFill>
                <a:latin typeface="+mj-lt"/>
              </a:rPr>
              <a:t>- durées de préavis, </a:t>
            </a:r>
          </a:p>
          <a:p>
            <a:r>
              <a:rPr lang="fr-FR" altLang="fr-FR" sz="1600" dirty="0">
                <a:solidFill>
                  <a:schemeClr val="accent2"/>
                </a:solidFill>
                <a:latin typeface="+mj-lt"/>
              </a:rPr>
              <a:t>- calcul indemnités licenciement, rupture conventionnelle, </a:t>
            </a:r>
          </a:p>
          <a:p>
            <a:r>
              <a:rPr lang="fr-FR" altLang="fr-FR" sz="1600" dirty="0">
                <a:solidFill>
                  <a:schemeClr val="accent2"/>
                </a:solidFill>
                <a:latin typeface="+mj-lt"/>
              </a:rPr>
              <a:t>- indemnisation maladie.  </a:t>
            </a:r>
          </a:p>
        </p:txBody>
      </p:sp>
      <p:sp>
        <p:nvSpPr>
          <p:cNvPr id="13" name="Flèche : virage 12">
            <a:extLst>
              <a:ext uri="{FF2B5EF4-FFF2-40B4-BE49-F238E27FC236}">
                <a16:creationId xmlns:a16="http://schemas.microsoft.com/office/drawing/2014/main" id="{462904F1-3FAD-A99A-518B-D1C8C9267FBF}"/>
              </a:ext>
            </a:extLst>
          </p:cNvPr>
          <p:cNvSpPr/>
          <p:nvPr/>
        </p:nvSpPr>
        <p:spPr>
          <a:xfrm rot="10800000" flipH="1">
            <a:off x="1886856" y="5376999"/>
            <a:ext cx="745265" cy="748030"/>
          </a:xfrm>
          <a:prstGeom prst="ben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9" name="Graphique 18" descr="Contour de visage inquiet contour">
            <a:extLst>
              <a:ext uri="{FF2B5EF4-FFF2-40B4-BE49-F238E27FC236}">
                <a16:creationId xmlns:a16="http://schemas.microsoft.com/office/drawing/2014/main" id="{D752C7DB-D332-8B4A-6615-C5E81EEED8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4016" y="428332"/>
            <a:ext cx="914400" cy="914400"/>
          </a:xfrm>
          <a:prstGeom prst="rect">
            <a:avLst/>
          </a:prstGeom>
        </p:spPr>
      </p:pic>
      <p:sp>
        <p:nvSpPr>
          <p:cNvPr id="6" name="ZoneTexte 5">
            <a:extLst>
              <a:ext uri="{FF2B5EF4-FFF2-40B4-BE49-F238E27FC236}">
                <a16:creationId xmlns:a16="http://schemas.microsoft.com/office/drawing/2014/main" id="{5036BA24-3262-5FA5-D19A-1EE727E8B5C0}"/>
              </a:ext>
            </a:extLst>
          </p:cNvPr>
          <p:cNvSpPr txBox="1"/>
          <p:nvPr/>
        </p:nvSpPr>
        <p:spPr>
          <a:xfrm>
            <a:off x="6666818" y="429424"/>
            <a:ext cx="526113" cy="369332"/>
          </a:xfrm>
          <a:prstGeom prst="rect">
            <a:avLst/>
          </a:prstGeom>
          <a:noFill/>
        </p:spPr>
        <p:txBody>
          <a:bodyPr wrap="square" rtlCol="0">
            <a:spAutoFit/>
          </a:bodyPr>
          <a:lstStyle/>
          <a:p>
            <a:r>
              <a:rPr lang="fr-FR" b="1" dirty="0">
                <a:solidFill>
                  <a:schemeClr val="accent4"/>
                </a:solidFill>
                <a:latin typeface="+mj-lt"/>
              </a:rPr>
              <a:t>?</a:t>
            </a:r>
          </a:p>
        </p:txBody>
      </p:sp>
    </p:spTree>
    <p:extLst>
      <p:ext uri="{BB962C8B-B14F-4D97-AF65-F5344CB8AC3E}">
        <p14:creationId xmlns:p14="http://schemas.microsoft.com/office/powerpoint/2010/main" val="1910221764"/>
      </p:ext>
    </p:extLst>
  </p:cSld>
  <p:clrMapOvr>
    <a:masterClrMapping/>
  </p:clrMapOvr>
</p:sld>
</file>

<file path=ppt/theme/theme1.xml><?xml version="1.0" encoding="utf-8"?>
<a:theme xmlns:a="http://schemas.openxmlformats.org/drawingml/2006/main" name="Thème Office">
  <a:themeElements>
    <a:clrScheme name="C F T C">
      <a:dk1>
        <a:sysClr val="windowText" lastClr="000000"/>
      </a:dk1>
      <a:lt1>
        <a:sysClr val="window" lastClr="FFFFFF"/>
      </a:lt1>
      <a:dk2>
        <a:srgbClr val="0F3F93"/>
      </a:dk2>
      <a:lt2>
        <a:srgbClr val="E7E6E6"/>
      </a:lt2>
      <a:accent1>
        <a:srgbClr val="EA4F70"/>
      </a:accent1>
      <a:accent2>
        <a:srgbClr val="20B29E"/>
      </a:accent2>
      <a:accent3>
        <a:srgbClr val="A5A5A5"/>
      </a:accent3>
      <a:accent4>
        <a:srgbClr val="FBBB1D"/>
      </a:accent4>
      <a:accent5>
        <a:srgbClr val="2669B2"/>
      </a:accent5>
      <a:accent6>
        <a:srgbClr val="20B29E"/>
      </a:accent6>
      <a:hlink>
        <a:srgbClr val="0F3F93"/>
      </a:hlink>
      <a:folHlink>
        <a:srgbClr val="954F72"/>
      </a:folHlink>
    </a:clrScheme>
    <a:fontScheme name="Personnalisé 29">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E020BFF2-F568-4B1A-9B22-33F7758B98FD}" vid="{DC081472-B275-43E2-8D9B-4B28FA31191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Gabarit PPT 21 02 2022 v1</Template>
  <TotalTime>2388</TotalTime>
  <Words>3173</Words>
  <Application>Microsoft Office PowerPoint</Application>
  <PresentationFormat>Grand écran</PresentationFormat>
  <Paragraphs>495</Paragraphs>
  <Slides>20</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PT SANS</vt:lpstr>
      <vt:lpstr>Symbol</vt:lpstr>
      <vt:lpstr>Tahoma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Durand Sandy</dc:creator>
  <cp:lastModifiedBy>HERVE MOURLEVAT</cp:lastModifiedBy>
  <cp:revision>37</cp:revision>
  <cp:lastPrinted>2024-06-23T16:33:04Z</cp:lastPrinted>
  <dcterms:created xsi:type="dcterms:W3CDTF">2022-02-25T14:40:18Z</dcterms:created>
  <dcterms:modified xsi:type="dcterms:W3CDTF">2024-06-23T16:35:16Z</dcterms:modified>
</cp:coreProperties>
</file>